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355" r:id="rId2"/>
    <p:sldId id="269" r:id="rId3"/>
    <p:sldId id="270" r:id="rId4"/>
    <p:sldId id="356" r:id="rId5"/>
    <p:sldId id="374" r:id="rId6"/>
    <p:sldId id="258" r:id="rId7"/>
    <p:sldId id="363" r:id="rId8"/>
    <p:sldId id="263" r:id="rId9"/>
    <p:sldId id="364" r:id="rId10"/>
    <p:sldId id="262" r:id="rId11"/>
    <p:sldId id="260" r:id="rId12"/>
    <p:sldId id="261" r:id="rId13"/>
    <p:sldId id="375" r:id="rId14"/>
    <p:sldId id="376" r:id="rId15"/>
    <p:sldId id="377" r:id="rId16"/>
    <p:sldId id="359" r:id="rId17"/>
    <p:sldId id="382" r:id="rId18"/>
    <p:sldId id="383" r:id="rId19"/>
    <p:sldId id="361" r:id="rId20"/>
    <p:sldId id="378" r:id="rId21"/>
    <p:sldId id="367" r:id="rId22"/>
    <p:sldId id="379" r:id="rId23"/>
    <p:sldId id="370" r:id="rId24"/>
    <p:sldId id="380" r:id="rId25"/>
    <p:sldId id="381" r:id="rId26"/>
    <p:sldId id="384" r:id="rId27"/>
    <p:sldId id="268" r:id="rId28"/>
    <p:sldId id="371"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745695-21B3-47FE-8C0E-929F75822138}" type="datetimeFigureOut">
              <a:rPr lang="en-IN" smtClean="0"/>
              <a:t>11-12-2020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3490549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745695-21B3-47FE-8C0E-929F75822138}" type="datetimeFigureOut">
              <a:rPr lang="en-IN" smtClean="0"/>
              <a:t>11-12-2020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2668686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745695-21B3-47FE-8C0E-929F75822138}" type="datetimeFigureOut">
              <a:rPr lang="en-IN" smtClean="0"/>
              <a:t>11-12-2020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36671877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D5D2152-08A9-004F-BE32-52A9C6BDFCAD}" type="datetimeFigureOut">
              <a:rPr lang="en-US" smtClean="0"/>
              <a:t>12/11/2020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1023CF-B329-E444-9BAC-9F50F1C2498A}" type="slidenum">
              <a:rPr lang="en-US" smtClean="0"/>
              <a:t>‹#›</a:t>
            </a:fld>
            <a:endParaRPr lang="en-US"/>
          </a:p>
        </p:txBody>
      </p:sp>
    </p:spTree>
    <p:extLst>
      <p:ext uri="{BB962C8B-B14F-4D97-AF65-F5344CB8AC3E}">
        <p14:creationId xmlns:p14="http://schemas.microsoft.com/office/powerpoint/2010/main" val="3913626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745695-21B3-47FE-8C0E-929F75822138}" type="datetimeFigureOut">
              <a:rPr lang="en-IN" smtClean="0"/>
              <a:t>11-12-2020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3895983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745695-21B3-47FE-8C0E-929F75822138}" type="datetimeFigureOut">
              <a:rPr lang="en-IN" smtClean="0"/>
              <a:t>11-12-2020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40932177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745695-21B3-47FE-8C0E-929F75822138}" type="datetimeFigureOut">
              <a:rPr lang="en-IN" smtClean="0"/>
              <a:t>11-12-2020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651045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745695-21B3-47FE-8C0E-929F75822138}" type="datetimeFigureOut">
              <a:rPr lang="en-IN" smtClean="0"/>
              <a:t>11-12-2020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2658641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745695-21B3-47FE-8C0E-929F75822138}" type="datetimeFigureOut">
              <a:rPr lang="en-IN" smtClean="0"/>
              <a:t>11-12-2020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3879595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745695-21B3-47FE-8C0E-929F75822138}" type="datetimeFigureOut">
              <a:rPr lang="en-IN" smtClean="0"/>
              <a:t>11-12-2020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869260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745695-21B3-47FE-8C0E-929F75822138}" type="datetimeFigureOut">
              <a:rPr lang="en-IN" smtClean="0"/>
              <a:t>11-12-2020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2938935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745695-21B3-47FE-8C0E-929F75822138}" type="datetimeFigureOut">
              <a:rPr lang="en-IN" smtClean="0"/>
              <a:t>11-12-2020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C2A37F6-F211-417F-9629-7B33990EDC5A}" type="slidenum">
              <a:rPr lang="en-IN" smtClean="0"/>
              <a:t>‹#›</a:t>
            </a:fld>
            <a:endParaRPr lang="en-IN"/>
          </a:p>
        </p:txBody>
      </p:sp>
    </p:spTree>
    <p:extLst>
      <p:ext uri="{BB962C8B-B14F-4D97-AF65-F5344CB8AC3E}">
        <p14:creationId xmlns:p14="http://schemas.microsoft.com/office/powerpoint/2010/main" val="3401619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745695-21B3-47FE-8C0E-929F75822138}" type="datetimeFigureOut">
              <a:rPr lang="en-IN" smtClean="0"/>
              <a:t>11-12-2020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2A37F6-F211-417F-9629-7B33990EDC5A}" type="slidenum">
              <a:rPr lang="en-IN" smtClean="0"/>
              <a:t>‹#›</a:t>
            </a:fld>
            <a:endParaRPr lang="en-IN"/>
          </a:p>
        </p:txBody>
      </p:sp>
    </p:spTree>
    <p:extLst>
      <p:ext uri="{BB962C8B-B14F-4D97-AF65-F5344CB8AC3E}">
        <p14:creationId xmlns:p14="http://schemas.microsoft.com/office/powerpoint/2010/main" val="138852408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9C33F-20B9-41B6-B284-8463D9D99BC5}"/>
              </a:ext>
            </a:extLst>
          </p:cNvPr>
          <p:cNvSpPr>
            <a:spLocks noGrp="1"/>
          </p:cNvSpPr>
          <p:nvPr>
            <p:ph type="title"/>
          </p:nvPr>
        </p:nvSpPr>
        <p:spPr>
          <a:xfrm>
            <a:off x="0" y="365125"/>
            <a:ext cx="12192000" cy="1325563"/>
          </a:xfrm>
        </p:spPr>
        <p:txBody>
          <a:bodyPr>
            <a:normAutofit/>
          </a:bodyPr>
          <a:lstStyle/>
          <a:p>
            <a:pPr algn="ctr"/>
            <a:r>
              <a:rPr lang="en-US" b="1" dirty="0">
                <a:latin typeface="+mn-lt"/>
              </a:rPr>
              <a:t>     </a:t>
            </a:r>
            <a:r>
              <a:rPr lang="en-US" b="1" u="sng" dirty="0">
                <a:latin typeface="+mn-lt"/>
              </a:rPr>
              <a:t>DIFFRENCE BETWEEN PRIM’S AND KRUSKAL ALGORITHMS</a:t>
            </a:r>
            <a:endParaRPr lang="en-IN" b="1" u="sng" dirty="0">
              <a:latin typeface="+mn-lt"/>
            </a:endParaRPr>
          </a:p>
        </p:txBody>
      </p:sp>
      <p:graphicFrame>
        <p:nvGraphicFramePr>
          <p:cNvPr id="11" name="Table 11">
            <a:extLst>
              <a:ext uri="{FF2B5EF4-FFF2-40B4-BE49-F238E27FC236}">
                <a16:creationId xmlns:a16="http://schemas.microsoft.com/office/drawing/2014/main" id="{717099F5-BD25-4516-A8FC-26BA96655197}"/>
              </a:ext>
            </a:extLst>
          </p:cNvPr>
          <p:cNvGraphicFramePr>
            <a:graphicFrameLocks noGrp="1"/>
          </p:cNvGraphicFramePr>
          <p:nvPr>
            <p:extLst>
              <p:ext uri="{D42A27DB-BD31-4B8C-83A1-F6EECF244321}">
                <p14:modId xmlns:p14="http://schemas.microsoft.com/office/powerpoint/2010/main" val="3165507457"/>
              </p:ext>
            </p:extLst>
          </p:nvPr>
        </p:nvGraphicFramePr>
        <p:xfrm>
          <a:off x="1146907" y="2211016"/>
          <a:ext cx="9898186" cy="3838091"/>
        </p:xfrm>
        <a:graphic>
          <a:graphicData uri="http://schemas.openxmlformats.org/drawingml/2006/table">
            <a:tbl>
              <a:tblPr firstRow="1" bandRow="1">
                <a:tableStyleId>{616DA210-FB5B-4158-B5E0-FEB733F419BA}</a:tableStyleId>
              </a:tblPr>
              <a:tblGrid>
                <a:gridCol w="4949093">
                  <a:extLst>
                    <a:ext uri="{9D8B030D-6E8A-4147-A177-3AD203B41FA5}">
                      <a16:colId xmlns:a16="http://schemas.microsoft.com/office/drawing/2014/main" val="980246582"/>
                    </a:ext>
                  </a:extLst>
                </a:gridCol>
                <a:gridCol w="4949093">
                  <a:extLst>
                    <a:ext uri="{9D8B030D-6E8A-4147-A177-3AD203B41FA5}">
                      <a16:colId xmlns:a16="http://schemas.microsoft.com/office/drawing/2014/main" val="2884627353"/>
                    </a:ext>
                  </a:extLst>
                </a:gridCol>
              </a:tblGrid>
              <a:tr h="675220">
                <a:tc>
                  <a:txBody>
                    <a:bodyPr/>
                    <a:lstStyle/>
                    <a:p>
                      <a:pPr algn="ctr"/>
                      <a:r>
                        <a:rPr lang="en-GB" sz="2500" b="1" dirty="0"/>
                        <a:t>PRIMS ALGORITHM</a:t>
                      </a:r>
                      <a:endParaRPr lang="en-UM" sz="2500" b="1" dirty="0"/>
                    </a:p>
                  </a:txBody>
                  <a:tcPr/>
                </a:tc>
                <a:tc>
                  <a:txBody>
                    <a:bodyPr/>
                    <a:lstStyle/>
                    <a:p>
                      <a:pPr algn="ctr"/>
                      <a:r>
                        <a:rPr lang="en-GB" sz="2500" dirty="0"/>
                        <a:t>KRUSKAL’S</a:t>
                      </a:r>
                      <a:r>
                        <a:rPr lang="en-GB" sz="3200" dirty="0"/>
                        <a:t> </a:t>
                      </a:r>
                      <a:r>
                        <a:rPr lang="en-GB" sz="2500" dirty="0"/>
                        <a:t>ALGORITHM</a:t>
                      </a:r>
                      <a:endParaRPr lang="en-UM" sz="2500" dirty="0"/>
                    </a:p>
                  </a:txBody>
                  <a:tcPr/>
                </a:tc>
                <a:extLst>
                  <a:ext uri="{0D108BD9-81ED-4DB2-BD59-A6C34878D82A}">
                    <a16:rowId xmlns:a16="http://schemas.microsoft.com/office/drawing/2014/main" val="3000169596"/>
                  </a:ext>
                </a:extLst>
              </a:tr>
              <a:tr h="81737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mn-lt"/>
                          <a:ea typeface="+mn-ea"/>
                          <a:cs typeface="+mn-cs"/>
                        </a:rPr>
                        <a:t>The Tree that we are making or growing always remains connected.</a:t>
                      </a:r>
                      <a:endParaRPr lang="en-UM" sz="2000" kern="1200" dirty="0">
                        <a:solidFill>
                          <a:schemeClr val="tx1"/>
                        </a:solidFill>
                        <a:effectLst/>
                        <a:latin typeface="+mn-lt"/>
                        <a:ea typeface="+mn-ea"/>
                        <a:cs typeface="+mn-cs"/>
                      </a:endParaRPr>
                    </a:p>
                  </a:txBody>
                  <a:tcPr/>
                </a:tc>
                <a:tc>
                  <a:txBody>
                    <a:bodyPr/>
                    <a:lstStyle/>
                    <a:p>
                      <a:r>
                        <a:rPr lang="en-US" sz="2000" kern="1200" dirty="0">
                          <a:solidFill>
                            <a:schemeClr val="tx1"/>
                          </a:solidFill>
                          <a:effectLst/>
                          <a:latin typeface="+mn-lt"/>
                          <a:ea typeface="+mn-ea"/>
                          <a:cs typeface="+mn-cs"/>
                        </a:rPr>
                        <a:t>The tree that we are making or growing usually remains disconnected</a:t>
                      </a:r>
                      <a:endParaRPr lang="en-UM" sz="2000" dirty="0"/>
                    </a:p>
                  </a:txBody>
                  <a:tcPr/>
                </a:tc>
                <a:extLst>
                  <a:ext uri="{0D108BD9-81ED-4DB2-BD59-A6C34878D82A}">
                    <a16:rowId xmlns:a16="http://schemas.microsoft.com/office/drawing/2014/main" val="755514350"/>
                  </a:ext>
                </a:extLst>
              </a:tr>
              <a:tr h="1528129">
                <a:tc>
                  <a:txBody>
                    <a:bodyPr/>
                    <a:lstStyle/>
                    <a:p>
                      <a:r>
                        <a:rPr lang="en-US" sz="2000" kern="1200" dirty="0">
                          <a:solidFill>
                            <a:schemeClr val="tx1"/>
                          </a:solidFill>
                          <a:effectLst/>
                          <a:latin typeface="+mn-lt"/>
                          <a:ea typeface="+mn-ea"/>
                          <a:cs typeface="+mn-cs"/>
                        </a:rPr>
                        <a:t>Prim’s Algorithm grows a solution from a random vertex by adding the next cheapest vertex to the existing tree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mn-lt"/>
                          <a:ea typeface="+mn-ea"/>
                          <a:cs typeface="+mn-cs"/>
                        </a:rPr>
                        <a:t>Kruskal’s Algorithm grows a solution from the cheapest edge by adding the next cheapest edge  to the existing tree.</a:t>
                      </a:r>
                      <a:endParaRPr lang="en-UM" sz="2000" kern="1200" dirty="0">
                        <a:solidFill>
                          <a:schemeClr val="tx1"/>
                        </a:solidFill>
                        <a:effectLst/>
                        <a:latin typeface="+mn-lt"/>
                        <a:ea typeface="+mn-ea"/>
                        <a:cs typeface="+mn-cs"/>
                      </a:endParaRPr>
                    </a:p>
                    <a:p>
                      <a:endParaRPr lang="en-UM" sz="2000" dirty="0"/>
                    </a:p>
                  </a:txBody>
                  <a:tcPr/>
                </a:tc>
                <a:extLst>
                  <a:ext uri="{0D108BD9-81ED-4DB2-BD59-A6C34878D82A}">
                    <a16:rowId xmlns:a16="http://schemas.microsoft.com/office/drawing/2014/main" val="674906842"/>
                  </a:ext>
                </a:extLst>
              </a:tr>
              <a:tr h="817371">
                <a:tc>
                  <a:txBody>
                    <a:bodyPr/>
                    <a:lstStyle/>
                    <a:p>
                      <a:r>
                        <a:rPr lang="en-US" sz="2000" kern="1200" dirty="0">
                          <a:solidFill>
                            <a:schemeClr val="tx1"/>
                          </a:solidFill>
                          <a:effectLst/>
                          <a:latin typeface="+mn-lt"/>
                          <a:ea typeface="+mn-ea"/>
                          <a:cs typeface="+mn-cs"/>
                        </a:rPr>
                        <a:t>Prim’s Algorithm is faster for dense graphs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mn-lt"/>
                          <a:ea typeface="+mn-ea"/>
                          <a:cs typeface="+mn-cs"/>
                        </a:rPr>
                        <a:t>Kruskal’s Algorithm is faster for sparse graphs.</a:t>
                      </a:r>
                      <a:endParaRPr lang="en-UM" sz="2000" kern="1200" dirty="0">
                        <a:solidFill>
                          <a:schemeClr val="tx1"/>
                        </a:solidFill>
                        <a:effectLst/>
                        <a:latin typeface="+mn-lt"/>
                        <a:ea typeface="+mn-ea"/>
                        <a:cs typeface="+mn-cs"/>
                      </a:endParaRPr>
                    </a:p>
                    <a:p>
                      <a:endParaRPr lang="en-UM" sz="2000" dirty="0"/>
                    </a:p>
                  </a:txBody>
                  <a:tcPr/>
                </a:tc>
                <a:extLst>
                  <a:ext uri="{0D108BD9-81ED-4DB2-BD59-A6C34878D82A}">
                    <a16:rowId xmlns:a16="http://schemas.microsoft.com/office/drawing/2014/main" val="1986240801"/>
                  </a:ext>
                </a:extLst>
              </a:tr>
            </a:tbl>
          </a:graphicData>
        </a:graphic>
      </p:graphicFrame>
    </p:spTree>
    <p:extLst>
      <p:ext uri="{BB962C8B-B14F-4D97-AF65-F5344CB8AC3E}">
        <p14:creationId xmlns:p14="http://schemas.microsoft.com/office/powerpoint/2010/main" val="1274928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4A94A-A218-45C1-B29E-8DF60920070D}"/>
              </a:ext>
            </a:extLst>
          </p:cNvPr>
          <p:cNvSpPr>
            <a:spLocks noGrp="1"/>
          </p:cNvSpPr>
          <p:nvPr>
            <p:ph type="title"/>
          </p:nvPr>
        </p:nvSpPr>
        <p:spPr>
          <a:xfrm>
            <a:off x="838200" y="-135244"/>
            <a:ext cx="10515600" cy="1325563"/>
          </a:xfrm>
        </p:spPr>
        <p:txBody>
          <a:bodyPr/>
          <a:lstStyle/>
          <a:p>
            <a:pPr algn="ctr"/>
            <a:r>
              <a:rPr lang="en-US" dirty="0">
                <a:latin typeface="+mn-lt"/>
              </a:rPr>
              <a:t> </a:t>
            </a:r>
            <a:r>
              <a:rPr lang="en-US" b="1" u="sng" dirty="0">
                <a:latin typeface="+mn-lt"/>
              </a:rPr>
              <a:t>LITERATURE </a:t>
            </a:r>
            <a:r>
              <a:rPr lang="en-US" b="1" u="sng" dirty="0">
                <a:latin typeface="+mn-lt"/>
                <a:cs typeface="Times New Roman" panose="02020603050405020304" pitchFamily="18" charset="0"/>
              </a:rPr>
              <a:t>REVIEW</a:t>
            </a:r>
            <a:endParaRPr lang="en-IN" b="1" u="sng" dirty="0">
              <a:latin typeface="+mn-lt"/>
            </a:endParaRPr>
          </a:p>
        </p:txBody>
      </p:sp>
      <p:sp>
        <p:nvSpPr>
          <p:cNvPr id="3" name="Content Placeholder 2">
            <a:extLst>
              <a:ext uri="{FF2B5EF4-FFF2-40B4-BE49-F238E27FC236}">
                <a16:creationId xmlns:a16="http://schemas.microsoft.com/office/drawing/2014/main" id="{2CF0A697-CF27-46DC-BDB1-419380D3C54E}"/>
              </a:ext>
            </a:extLst>
          </p:cNvPr>
          <p:cNvSpPr>
            <a:spLocks noGrp="1"/>
          </p:cNvSpPr>
          <p:nvPr>
            <p:ph idx="1"/>
          </p:nvPr>
        </p:nvSpPr>
        <p:spPr>
          <a:xfrm>
            <a:off x="628650" y="951169"/>
            <a:ext cx="10934700" cy="5780222"/>
          </a:xfrm>
        </p:spPr>
        <p:txBody>
          <a:bodyPr>
            <a:noAutofit/>
          </a:bodyPr>
          <a:lstStyle/>
          <a:p>
            <a:pPr marL="0" indent="0">
              <a:lnSpc>
                <a:spcPct val="100000"/>
              </a:lnSpc>
              <a:buNone/>
            </a:pPr>
            <a:endParaRPr lang="en-GB" sz="2300" dirty="0">
              <a:cs typeface="Arial" panose="020B0604020202020204" pitchFamily="34" charset="0"/>
            </a:endParaRPr>
          </a:p>
          <a:p>
            <a:pPr marL="0" indent="0">
              <a:lnSpc>
                <a:spcPct val="100000"/>
              </a:lnSpc>
              <a:buNone/>
            </a:pPr>
            <a:r>
              <a:rPr lang="en-GB" sz="2300" dirty="0">
                <a:cs typeface="Arial" panose="020B0604020202020204" pitchFamily="34" charset="0"/>
              </a:rPr>
              <a:t>●In computer science, Prim's algorithm  finds a minimum spanning tree for a weighted undirected graph. The algorithm operates by building this tree one vertex at a time .The algorithm was developed in 1930 by Czech mathematician Vojtěch Jarník and later rediscovered and republished by computer scientists Robert C. Prim in 1957 and Edsger W. Dijkstra in 1959. </a:t>
            </a:r>
          </a:p>
          <a:p>
            <a:pPr marL="0" indent="0">
              <a:lnSpc>
                <a:spcPct val="100000"/>
              </a:lnSpc>
              <a:buNone/>
            </a:pPr>
            <a:endParaRPr lang="en-GB" sz="2300" dirty="0">
              <a:cs typeface="Arial" panose="020B0604020202020204" pitchFamily="34" charset="0"/>
            </a:endParaRPr>
          </a:p>
          <a:p>
            <a:pPr marL="0" indent="0">
              <a:lnSpc>
                <a:spcPct val="100000"/>
              </a:lnSpc>
              <a:buNone/>
            </a:pPr>
            <a:r>
              <a:rPr lang="en-GB" sz="2300" dirty="0">
                <a:cs typeface="Arial" panose="020B0604020202020204" pitchFamily="34" charset="0"/>
              </a:rPr>
              <a:t>●Other well-known algorithm for this problem include Kruskal's algorithm. </a:t>
            </a:r>
            <a:r>
              <a:rPr lang="en-US" sz="2000" b="0" i="0" dirty="0">
                <a:solidFill>
                  <a:srgbClr val="222222"/>
                </a:solidFill>
                <a:effectLst/>
                <a:latin typeface="arial" panose="020B0604020202020204" pitchFamily="34" charset="0"/>
              </a:rPr>
              <a:t>The </a:t>
            </a:r>
            <a:r>
              <a:rPr lang="en-US" sz="2000" b="1" i="0" dirty="0">
                <a:solidFill>
                  <a:srgbClr val="222222"/>
                </a:solidFill>
                <a:effectLst/>
                <a:latin typeface="arial" panose="020B0604020202020204" pitchFamily="34" charset="0"/>
              </a:rPr>
              <a:t>Kruskal</a:t>
            </a:r>
            <a:r>
              <a:rPr lang="en-US" sz="2000" b="0" i="0" dirty="0">
                <a:solidFill>
                  <a:srgbClr val="222222"/>
                </a:solidFill>
                <a:effectLst/>
                <a:latin typeface="arial" panose="020B0604020202020204" pitchFamily="34" charset="0"/>
              </a:rPr>
              <a:t>–Wallis test was </a:t>
            </a:r>
            <a:r>
              <a:rPr lang="en-US" sz="2000" b="1" i="0" dirty="0">
                <a:solidFill>
                  <a:srgbClr val="222222"/>
                </a:solidFill>
                <a:effectLst/>
                <a:latin typeface="arial" panose="020B0604020202020204" pitchFamily="34" charset="0"/>
              </a:rPr>
              <a:t>developed</a:t>
            </a:r>
            <a:r>
              <a:rPr lang="en-US" sz="2000" b="0" i="0" dirty="0">
                <a:solidFill>
                  <a:srgbClr val="222222"/>
                </a:solidFill>
                <a:effectLst/>
                <a:latin typeface="arial" panose="020B0604020202020204" pitchFamily="34" charset="0"/>
              </a:rPr>
              <a:t> in 1952 by </a:t>
            </a:r>
            <a:r>
              <a:rPr lang="en-US" sz="2000" b="1" i="0" dirty="0">
                <a:solidFill>
                  <a:srgbClr val="222222"/>
                </a:solidFill>
                <a:effectLst/>
                <a:latin typeface="arial" panose="020B0604020202020204" pitchFamily="34" charset="0"/>
              </a:rPr>
              <a:t>Kruskal</a:t>
            </a:r>
            <a:r>
              <a:rPr lang="en-US" sz="2000" b="0" i="0" dirty="0">
                <a:solidFill>
                  <a:srgbClr val="222222"/>
                </a:solidFill>
                <a:effectLst/>
                <a:latin typeface="arial" panose="020B0604020202020204" pitchFamily="34" charset="0"/>
              </a:rPr>
              <a:t>, W.H. and Wallis, W.A.. </a:t>
            </a:r>
            <a:r>
              <a:rPr lang="en-GB" sz="2300" dirty="0">
                <a:cs typeface="Arial" panose="020B0604020202020204" pitchFamily="34" charset="0"/>
              </a:rPr>
              <a:t>Kruskal's algorithm finds a minimum spanning forest of an undirected edge-weighted graph. It finds a minimum spanning tree by graph theory as in each step it adds the next lowest-weight edge that will not form a cycle to the minimum spanning forest. </a:t>
            </a:r>
          </a:p>
          <a:p>
            <a:pPr marL="0" indent="0">
              <a:lnSpc>
                <a:spcPct val="100000"/>
              </a:lnSpc>
              <a:buNone/>
            </a:pPr>
            <a:r>
              <a:rPr lang="en-GB" sz="2300" dirty="0">
                <a:cs typeface="Arial" panose="020B0604020202020204" pitchFamily="34" charset="0"/>
              </a:rPr>
              <a:t> </a:t>
            </a:r>
            <a:endParaRPr lang="en-IN" sz="2300" dirty="0">
              <a:cs typeface="Arial" panose="020B0604020202020204" pitchFamily="34" charset="0"/>
            </a:endParaRPr>
          </a:p>
        </p:txBody>
      </p:sp>
    </p:spTree>
    <p:extLst>
      <p:ext uri="{BB962C8B-B14F-4D97-AF65-F5344CB8AC3E}">
        <p14:creationId xmlns:p14="http://schemas.microsoft.com/office/powerpoint/2010/main" val="3617152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53962-B8EC-45EB-B176-D0E16FEA025E}"/>
              </a:ext>
            </a:extLst>
          </p:cNvPr>
          <p:cNvSpPr>
            <a:spLocks noGrp="1"/>
          </p:cNvSpPr>
          <p:nvPr>
            <p:ph type="title"/>
          </p:nvPr>
        </p:nvSpPr>
        <p:spPr>
          <a:xfrm>
            <a:off x="678884" y="196948"/>
            <a:ext cx="10515600" cy="1128615"/>
          </a:xfrm>
        </p:spPr>
        <p:txBody>
          <a:bodyPr/>
          <a:lstStyle/>
          <a:p>
            <a:pPr algn="ctr"/>
            <a:r>
              <a:rPr lang="en-US" b="1" u="sng" dirty="0">
                <a:latin typeface="+mn-lt"/>
              </a:rPr>
              <a:t>OBJECTIVE</a:t>
            </a:r>
            <a:endParaRPr lang="en-IN" b="1" u="sng" dirty="0">
              <a:latin typeface="+mn-lt"/>
            </a:endParaRPr>
          </a:p>
        </p:txBody>
      </p:sp>
      <p:sp>
        <p:nvSpPr>
          <p:cNvPr id="3" name="Content Placeholder 2">
            <a:extLst>
              <a:ext uri="{FF2B5EF4-FFF2-40B4-BE49-F238E27FC236}">
                <a16:creationId xmlns:a16="http://schemas.microsoft.com/office/drawing/2014/main" id="{FB899518-08E0-4C83-9BA2-3CEDAC723FB4}"/>
              </a:ext>
            </a:extLst>
          </p:cNvPr>
          <p:cNvSpPr>
            <a:spLocks noGrp="1"/>
          </p:cNvSpPr>
          <p:nvPr>
            <p:ph idx="1"/>
          </p:nvPr>
        </p:nvSpPr>
        <p:spPr>
          <a:xfrm>
            <a:off x="758542" y="1170819"/>
            <a:ext cx="10674916" cy="5356590"/>
          </a:xfrm>
        </p:spPr>
        <p:txBody>
          <a:bodyPr>
            <a:normAutofit/>
          </a:bodyPr>
          <a:lstStyle/>
          <a:p>
            <a:pPr marL="0" indent="0">
              <a:lnSpc>
                <a:spcPct val="100000"/>
              </a:lnSpc>
              <a:buNone/>
            </a:pPr>
            <a:r>
              <a:rPr lang="en-US" sz="2300" dirty="0"/>
              <a:t>The main objective of our project is to use minimum spanning tree algorithm to solve cable laying problem.</a:t>
            </a:r>
          </a:p>
          <a:p>
            <a:pPr marL="0" indent="0">
              <a:lnSpc>
                <a:spcPct val="100000"/>
              </a:lnSpc>
              <a:buNone/>
            </a:pPr>
            <a:endParaRPr lang="en-US" sz="2300" dirty="0"/>
          </a:p>
          <a:p>
            <a:pPr marL="0" indent="0">
              <a:lnSpc>
                <a:spcPct val="100000"/>
              </a:lnSpc>
              <a:buNone/>
            </a:pPr>
            <a:r>
              <a:rPr lang="en-US" sz="2300" b="1" dirty="0"/>
              <a:t>SUB OJECTIVE</a:t>
            </a:r>
          </a:p>
          <a:p>
            <a:pPr>
              <a:lnSpc>
                <a:spcPct val="100000"/>
              </a:lnSpc>
              <a:buFont typeface="Wingdings" panose="05000000000000000000" pitchFamily="2" charset="2"/>
              <a:buChar char="ü"/>
            </a:pPr>
            <a:r>
              <a:rPr lang="en-US" sz="2300" dirty="0"/>
              <a:t> Apply Prims and Kruskal's Algorithm.</a:t>
            </a:r>
          </a:p>
          <a:p>
            <a:pPr>
              <a:lnSpc>
                <a:spcPct val="100000"/>
              </a:lnSpc>
              <a:buFont typeface="Wingdings" panose="05000000000000000000" pitchFamily="2" charset="2"/>
              <a:buChar char="ü"/>
            </a:pPr>
            <a:r>
              <a:rPr lang="en-US" sz="2300" dirty="0"/>
              <a:t> Calculate Time and Space complexity.</a:t>
            </a:r>
          </a:p>
          <a:p>
            <a:pPr>
              <a:lnSpc>
                <a:spcPct val="100000"/>
              </a:lnSpc>
              <a:buFont typeface="Wingdings" panose="05000000000000000000" pitchFamily="2" charset="2"/>
              <a:buChar char="ü"/>
            </a:pPr>
            <a:r>
              <a:rPr lang="en-US" sz="2300" dirty="0"/>
              <a:t> Check the execution performance of program in reference to sparse and dense graph</a:t>
            </a:r>
          </a:p>
          <a:p>
            <a:pPr marL="0" indent="0">
              <a:lnSpc>
                <a:spcPct val="100000"/>
              </a:lnSpc>
              <a:buNone/>
            </a:pPr>
            <a:endParaRPr lang="en-US" sz="2300" dirty="0"/>
          </a:p>
          <a:p>
            <a:pPr marL="0" indent="0">
              <a:lnSpc>
                <a:spcPct val="100000"/>
              </a:lnSpc>
              <a:buNone/>
            </a:pPr>
            <a:r>
              <a:rPr lang="en-GB" sz="2300" b="0" i="0" u="none" strike="noStrike" baseline="0" dirty="0">
                <a:solidFill>
                  <a:srgbClr val="000000"/>
                </a:solidFill>
              </a:rPr>
              <a:t>To achieve this, we implement and evaluate the complexity of the Prim’s and Kruskal’s algorithm and their performances in sparse and dense graph. In this project both methods have been implemented on a telecommunications company trying to lay cable in a new neighbourhood</a:t>
            </a:r>
            <a:r>
              <a:rPr lang="en-GB" sz="2300" b="0" i="0" u="none" strike="noStrike" baseline="0" dirty="0">
                <a:solidFill>
                  <a:srgbClr val="000000"/>
                </a:solidFill>
                <a:latin typeface="Calibri" panose="020F0502020204030204" pitchFamily="34" charset="0"/>
              </a:rPr>
              <a:t> </a:t>
            </a:r>
            <a:endParaRPr lang="en-US" sz="2300" dirty="0"/>
          </a:p>
          <a:p>
            <a:pPr marL="0" indent="0">
              <a:lnSpc>
                <a:spcPct val="100000"/>
              </a:lnSpc>
              <a:buNone/>
            </a:pPr>
            <a:endParaRPr lang="en-US" sz="2300" dirty="0"/>
          </a:p>
          <a:p>
            <a:pPr marL="0" indent="0">
              <a:lnSpc>
                <a:spcPct val="100000"/>
              </a:lnSpc>
              <a:buNone/>
            </a:pPr>
            <a:endParaRPr lang="en-US" sz="2300" dirty="0"/>
          </a:p>
        </p:txBody>
      </p:sp>
    </p:spTree>
    <p:extLst>
      <p:ext uri="{BB962C8B-B14F-4D97-AF65-F5344CB8AC3E}">
        <p14:creationId xmlns:p14="http://schemas.microsoft.com/office/powerpoint/2010/main" val="3406095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61689-48C7-4F5F-9CE1-5595B15091D7}"/>
              </a:ext>
            </a:extLst>
          </p:cNvPr>
          <p:cNvSpPr>
            <a:spLocks noGrp="1"/>
          </p:cNvSpPr>
          <p:nvPr>
            <p:ph type="title"/>
          </p:nvPr>
        </p:nvSpPr>
        <p:spPr>
          <a:xfrm>
            <a:off x="239151" y="267287"/>
            <a:ext cx="7886700" cy="1378634"/>
          </a:xfrm>
        </p:spPr>
        <p:txBody>
          <a:bodyPr>
            <a:normAutofit/>
          </a:bodyPr>
          <a:lstStyle/>
          <a:p>
            <a:r>
              <a:rPr lang="en-GB" sz="3500" b="1" u="sng" dirty="0">
                <a:latin typeface="+mn-lt"/>
              </a:rPr>
              <a:t>WORKING</a:t>
            </a:r>
            <a:br>
              <a:rPr lang="en-GB" sz="3500" b="1" u="sng" dirty="0">
                <a:latin typeface="+mn-lt"/>
              </a:rPr>
            </a:br>
            <a:r>
              <a:rPr lang="en-US" sz="3600" b="1" u="sng" dirty="0">
                <a:latin typeface="+mn-lt"/>
              </a:rPr>
              <a:t>PRIM’S ALGORITHM</a:t>
            </a:r>
            <a:endParaRPr lang="en-UM" sz="3500" b="1" u="sng" dirty="0">
              <a:latin typeface="+mn-lt"/>
            </a:endParaRPr>
          </a:p>
        </p:txBody>
      </p:sp>
      <p:sp>
        <p:nvSpPr>
          <p:cNvPr id="3" name="Content Placeholder 2">
            <a:extLst>
              <a:ext uri="{FF2B5EF4-FFF2-40B4-BE49-F238E27FC236}">
                <a16:creationId xmlns:a16="http://schemas.microsoft.com/office/drawing/2014/main" id="{79BB038C-C020-45E4-98B4-3DEFCE967380}"/>
              </a:ext>
            </a:extLst>
          </p:cNvPr>
          <p:cNvSpPr>
            <a:spLocks noGrp="1"/>
          </p:cNvSpPr>
          <p:nvPr>
            <p:ph idx="1"/>
          </p:nvPr>
        </p:nvSpPr>
        <p:spPr>
          <a:xfrm>
            <a:off x="239151" y="1825625"/>
            <a:ext cx="7152249" cy="4765088"/>
          </a:xfrm>
        </p:spPr>
        <p:txBody>
          <a:bodyPr>
            <a:normAutofit/>
          </a:bodyPr>
          <a:lstStyle/>
          <a:p>
            <a:pPr marL="0" indent="0">
              <a:buNone/>
            </a:pPr>
            <a:r>
              <a:rPr lang="en-GB" sz="2700" b="1" dirty="0"/>
              <a:t>We are using the adjacency matrix method.</a:t>
            </a:r>
          </a:p>
          <a:p>
            <a:pPr marL="0" indent="0">
              <a:buNone/>
            </a:pPr>
            <a:r>
              <a:rPr lang="en-GB" sz="2700" b="1" dirty="0"/>
              <a:t>Step 1:</a:t>
            </a:r>
            <a:r>
              <a:rPr lang="en-GB" sz="2700" dirty="0"/>
              <a:t> Enter number of vertices and adjacency matrix.</a:t>
            </a:r>
          </a:p>
          <a:p>
            <a:pPr marL="0" indent="0">
              <a:buNone/>
            </a:pPr>
            <a:r>
              <a:rPr lang="en-GB" sz="2700" b="1" dirty="0"/>
              <a:t>Step 2:</a:t>
            </a:r>
            <a:r>
              <a:rPr lang="en-GB" sz="2700" dirty="0"/>
              <a:t> Mark visited[1] array= 1 because we are starting with the first node. </a:t>
            </a:r>
          </a:p>
          <a:p>
            <a:pPr marL="0" indent="0">
              <a:buNone/>
            </a:pPr>
            <a:r>
              <a:rPr lang="en-GB" sz="2700" b="1" dirty="0"/>
              <a:t>Step 3:</a:t>
            </a:r>
            <a:r>
              <a:rPr lang="en-GB" sz="2700" dirty="0"/>
              <a:t> Run “while” loop till no. of edges is less than no. of nodes</a:t>
            </a:r>
          </a:p>
          <a:p>
            <a:pPr marL="0" indent="0">
              <a:buNone/>
            </a:pPr>
            <a:r>
              <a:rPr lang="en-GB" sz="2700" b="1" dirty="0"/>
              <a:t>Step 4:</a:t>
            </a:r>
            <a:r>
              <a:rPr lang="en-GB" sz="2700" dirty="0"/>
              <a:t> Inside “while” loop run “for” loop for selecting the adjacent minimum cost edge from the selected node.</a:t>
            </a:r>
          </a:p>
          <a:p>
            <a:pPr marL="0" indent="0">
              <a:buNone/>
            </a:pPr>
            <a:endParaRPr lang="en-UM" dirty="0"/>
          </a:p>
        </p:txBody>
      </p:sp>
      <p:pic>
        <p:nvPicPr>
          <p:cNvPr id="6" name="Picture 5">
            <a:extLst>
              <a:ext uri="{FF2B5EF4-FFF2-40B4-BE49-F238E27FC236}">
                <a16:creationId xmlns:a16="http://schemas.microsoft.com/office/drawing/2014/main" id="{1A6AA008-A8CF-466D-A200-07870EB411EA}"/>
              </a:ext>
            </a:extLst>
          </p:cNvPr>
          <p:cNvPicPr>
            <a:picLocks noChangeAspect="1"/>
          </p:cNvPicPr>
          <p:nvPr/>
        </p:nvPicPr>
        <p:blipFill rotWithShape="1">
          <a:blip r:embed="rId2"/>
          <a:srcRect t="14136" r="66538" b="5825"/>
          <a:stretch/>
        </p:blipFill>
        <p:spPr>
          <a:xfrm>
            <a:off x="7391400" y="305973"/>
            <a:ext cx="4800600" cy="6316394"/>
          </a:xfrm>
          <a:prstGeom prst="rect">
            <a:avLst/>
          </a:prstGeom>
        </p:spPr>
      </p:pic>
    </p:spTree>
    <p:extLst>
      <p:ext uri="{BB962C8B-B14F-4D97-AF65-F5344CB8AC3E}">
        <p14:creationId xmlns:p14="http://schemas.microsoft.com/office/powerpoint/2010/main" val="1554932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C75360-2902-4FCD-9888-A8A954F43D15}"/>
              </a:ext>
            </a:extLst>
          </p:cNvPr>
          <p:cNvSpPr>
            <a:spLocks noGrp="1"/>
          </p:cNvSpPr>
          <p:nvPr>
            <p:ph idx="1"/>
          </p:nvPr>
        </p:nvSpPr>
        <p:spPr>
          <a:xfrm>
            <a:off x="303627" y="144194"/>
            <a:ext cx="11611707" cy="6569612"/>
          </a:xfrm>
        </p:spPr>
        <p:txBody>
          <a:bodyPr/>
          <a:lstStyle/>
          <a:p>
            <a:pPr marL="0" indent="0">
              <a:lnSpc>
                <a:spcPct val="150000"/>
              </a:lnSpc>
              <a:buNone/>
            </a:pPr>
            <a:r>
              <a:rPr lang="en-GB" sz="2800" b="1" dirty="0"/>
              <a:t>Step 5:</a:t>
            </a:r>
            <a:r>
              <a:rPr lang="en-GB" sz="2800" dirty="0"/>
              <a:t> After getting the minimum edge. Check for the cycle in the graph</a:t>
            </a:r>
          </a:p>
          <a:p>
            <a:pPr marL="0" indent="0">
              <a:lnSpc>
                <a:spcPct val="150000"/>
              </a:lnSpc>
              <a:buNone/>
            </a:pPr>
            <a:r>
              <a:rPr lang="en-GB" b="1" dirty="0"/>
              <a:t>Step 6: </a:t>
            </a:r>
            <a:r>
              <a:rPr lang="en-GB" dirty="0"/>
              <a:t>For avoiding the cycle or loop in graph we are checking the visited[] array. If the selected nodes are already visited(mark as 1) then we avoid that edge.</a:t>
            </a:r>
          </a:p>
          <a:p>
            <a:pPr marL="0" indent="0">
              <a:lnSpc>
                <a:spcPct val="150000"/>
              </a:lnSpc>
              <a:buNone/>
            </a:pPr>
            <a:r>
              <a:rPr lang="en-GB" b="1" dirty="0"/>
              <a:t>Step 7: </a:t>
            </a:r>
            <a:r>
              <a:rPr lang="en-GB" dirty="0"/>
              <a:t>Else we select that edge and sum its value to mincost.</a:t>
            </a:r>
          </a:p>
          <a:p>
            <a:pPr marL="0" indent="0">
              <a:lnSpc>
                <a:spcPct val="150000"/>
              </a:lnSpc>
              <a:buNone/>
            </a:pPr>
            <a:r>
              <a:rPr lang="en-GB" b="1" dirty="0"/>
              <a:t>Step 8: </a:t>
            </a:r>
            <a:r>
              <a:rPr lang="en-GB" dirty="0"/>
              <a:t>Repeat Step 3 until no. of edges is one less than no. of nodes.</a:t>
            </a:r>
          </a:p>
          <a:p>
            <a:pPr marL="0" indent="0">
              <a:lnSpc>
                <a:spcPct val="150000"/>
              </a:lnSpc>
              <a:buNone/>
            </a:pPr>
            <a:r>
              <a:rPr lang="en-GB" dirty="0"/>
              <a:t> </a:t>
            </a:r>
            <a:endParaRPr lang="en-UM" b="1" dirty="0"/>
          </a:p>
        </p:txBody>
      </p:sp>
    </p:spTree>
    <p:extLst>
      <p:ext uri="{BB962C8B-B14F-4D97-AF65-F5344CB8AC3E}">
        <p14:creationId xmlns:p14="http://schemas.microsoft.com/office/powerpoint/2010/main" val="246127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0227CEF-98E1-4D61-9005-9D8879FE31E5}"/>
              </a:ext>
            </a:extLst>
          </p:cNvPr>
          <p:cNvSpPr>
            <a:spLocks noGrp="1"/>
          </p:cNvSpPr>
          <p:nvPr>
            <p:ph type="title"/>
          </p:nvPr>
        </p:nvSpPr>
        <p:spPr>
          <a:xfrm>
            <a:off x="838200" y="1"/>
            <a:ext cx="10515600" cy="829994"/>
          </a:xfrm>
        </p:spPr>
        <p:txBody>
          <a:bodyPr>
            <a:normAutofit/>
          </a:bodyPr>
          <a:lstStyle/>
          <a:p>
            <a:pPr algn="ctr"/>
            <a:r>
              <a:rPr lang="en-GB" sz="3500" b="1" dirty="0">
                <a:latin typeface="+mn-lt"/>
              </a:rPr>
              <a:t>CODE SNIPPET OF PRIMS ALGORITHM</a:t>
            </a:r>
            <a:endParaRPr lang="en-UM" sz="3500" b="1" dirty="0">
              <a:latin typeface="+mn-lt"/>
            </a:endParaRPr>
          </a:p>
        </p:txBody>
      </p:sp>
      <p:pic>
        <p:nvPicPr>
          <p:cNvPr id="8" name="Picture 7">
            <a:extLst>
              <a:ext uri="{FF2B5EF4-FFF2-40B4-BE49-F238E27FC236}">
                <a16:creationId xmlns:a16="http://schemas.microsoft.com/office/drawing/2014/main" id="{ED83D5DE-795F-450B-A941-0372AB34C4A4}"/>
              </a:ext>
            </a:extLst>
          </p:cNvPr>
          <p:cNvPicPr>
            <a:picLocks noChangeAspect="1"/>
          </p:cNvPicPr>
          <p:nvPr/>
        </p:nvPicPr>
        <p:blipFill rotWithShape="1">
          <a:blip r:embed="rId2"/>
          <a:srcRect t="-24" b="10545"/>
          <a:stretch/>
        </p:blipFill>
        <p:spPr>
          <a:xfrm>
            <a:off x="0" y="724485"/>
            <a:ext cx="12192000" cy="6133514"/>
          </a:xfrm>
          <a:prstGeom prst="rect">
            <a:avLst/>
          </a:prstGeom>
        </p:spPr>
      </p:pic>
    </p:spTree>
    <p:extLst>
      <p:ext uri="{BB962C8B-B14F-4D97-AF65-F5344CB8AC3E}">
        <p14:creationId xmlns:p14="http://schemas.microsoft.com/office/powerpoint/2010/main" val="190656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A3EB1-517B-467E-BE95-359107FCB0FE}"/>
              </a:ext>
            </a:extLst>
          </p:cNvPr>
          <p:cNvSpPr>
            <a:spLocks noGrp="1"/>
          </p:cNvSpPr>
          <p:nvPr>
            <p:ph type="title"/>
          </p:nvPr>
        </p:nvSpPr>
        <p:spPr>
          <a:xfrm>
            <a:off x="669388" y="0"/>
            <a:ext cx="10515600" cy="579974"/>
          </a:xfrm>
        </p:spPr>
        <p:txBody>
          <a:bodyPr>
            <a:normAutofit/>
          </a:bodyPr>
          <a:lstStyle/>
          <a:p>
            <a:pPr algn="ctr"/>
            <a:r>
              <a:rPr lang="en-GB" sz="3200" b="1" u="sng" dirty="0">
                <a:latin typeface="+mn-lt"/>
              </a:rPr>
              <a:t>OUTPUT FOR SPARSE GRAPH</a:t>
            </a:r>
            <a:endParaRPr lang="en-UM" sz="3200" b="1" u="sng" dirty="0">
              <a:latin typeface="+mn-lt"/>
            </a:endParaRPr>
          </a:p>
        </p:txBody>
      </p:sp>
      <p:pic>
        <p:nvPicPr>
          <p:cNvPr id="7" name="Picture 6">
            <a:extLst>
              <a:ext uri="{FF2B5EF4-FFF2-40B4-BE49-F238E27FC236}">
                <a16:creationId xmlns:a16="http://schemas.microsoft.com/office/drawing/2014/main" id="{535B1167-F35F-425C-87CC-B531452DD191}"/>
              </a:ext>
            </a:extLst>
          </p:cNvPr>
          <p:cNvPicPr>
            <a:picLocks noChangeAspect="1"/>
          </p:cNvPicPr>
          <p:nvPr/>
        </p:nvPicPr>
        <p:blipFill rotWithShape="1">
          <a:blip r:embed="rId2">
            <a:extLst>
              <a:ext uri="{28A0092B-C50C-407E-A947-70E740481C1C}">
                <a14:useLocalDpi xmlns:a14="http://schemas.microsoft.com/office/drawing/2010/main" val="0"/>
              </a:ext>
            </a:extLst>
          </a:blip>
          <a:srcRect l="20077" t="19883" r="8260" b="7055"/>
          <a:stretch/>
        </p:blipFill>
        <p:spPr>
          <a:xfrm>
            <a:off x="461303" y="686118"/>
            <a:ext cx="11269394" cy="5897562"/>
          </a:xfrm>
          <a:prstGeom prst="rect">
            <a:avLst/>
          </a:prstGeom>
        </p:spPr>
      </p:pic>
    </p:spTree>
    <p:extLst>
      <p:ext uri="{BB962C8B-B14F-4D97-AF65-F5344CB8AC3E}">
        <p14:creationId xmlns:p14="http://schemas.microsoft.com/office/powerpoint/2010/main" val="3047549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5D09E4-A0CF-4333-B619-DDAE5845925B}"/>
              </a:ext>
            </a:extLst>
          </p:cNvPr>
          <p:cNvPicPr>
            <a:picLocks noChangeAspect="1"/>
          </p:cNvPicPr>
          <p:nvPr/>
        </p:nvPicPr>
        <p:blipFill rotWithShape="1">
          <a:blip r:embed="rId2">
            <a:extLst>
              <a:ext uri="{28A0092B-C50C-407E-A947-70E740481C1C}">
                <a14:useLocalDpi xmlns:a14="http://schemas.microsoft.com/office/drawing/2010/main" val="0"/>
              </a:ext>
            </a:extLst>
          </a:blip>
          <a:srcRect l="19847" t="17625" r="6422" b="12392"/>
          <a:stretch/>
        </p:blipFill>
        <p:spPr>
          <a:xfrm>
            <a:off x="416169" y="455282"/>
            <a:ext cx="11144900" cy="5947435"/>
          </a:xfrm>
          <a:prstGeom prst="rect">
            <a:avLst/>
          </a:prstGeom>
        </p:spPr>
      </p:pic>
    </p:spTree>
    <p:extLst>
      <p:ext uri="{BB962C8B-B14F-4D97-AF65-F5344CB8AC3E}">
        <p14:creationId xmlns:p14="http://schemas.microsoft.com/office/powerpoint/2010/main" val="12550314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4E802B-7244-4F6C-AFDD-A06A89C50DD9}"/>
              </a:ext>
            </a:extLst>
          </p:cNvPr>
          <p:cNvSpPr>
            <a:spLocks noGrp="1"/>
          </p:cNvSpPr>
          <p:nvPr>
            <p:ph type="title"/>
          </p:nvPr>
        </p:nvSpPr>
        <p:spPr>
          <a:xfrm>
            <a:off x="838200" y="239152"/>
            <a:ext cx="10515600" cy="562707"/>
          </a:xfrm>
        </p:spPr>
        <p:txBody>
          <a:bodyPr>
            <a:normAutofit/>
          </a:bodyPr>
          <a:lstStyle/>
          <a:p>
            <a:pPr algn="ctr"/>
            <a:r>
              <a:rPr lang="en-GB" sz="3000" b="1" u="sng" dirty="0">
                <a:latin typeface="+mn-lt"/>
              </a:rPr>
              <a:t>OUTPUT FOR DENSE GRAPH</a:t>
            </a:r>
            <a:endParaRPr lang="en-UM" sz="3000" dirty="0"/>
          </a:p>
        </p:txBody>
      </p:sp>
      <p:pic>
        <p:nvPicPr>
          <p:cNvPr id="5" name="Content Placeholder 3">
            <a:extLst>
              <a:ext uri="{FF2B5EF4-FFF2-40B4-BE49-F238E27FC236}">
                <a16:creationId xmlns:a16="http://schemas.microsoft.com/office/drawing/2014/main" id="{EF6084F8-C5A9-4EED-A719-E93A818FEAF7}"/>
              </a:ext>
            </a:extLst>
          </p:cNvPr>
          <p:cNvPicPr>
            <a:picLocks noChangeAspect="1"/>
          </p:cNvPicPr>
          <p:nvPr/>
        </p:nvPicPr>
        <p:blipFill rotWithShape="1">
          <a:blip r:embed="rId2">
            <a:extLst>
              <a:ext uri="{28A0092B-C50C-407E-A947-70E740481C1C}">
                <a14:useLocalDpi xmlns:a14="http://schemas.microsoft.com/office/drawing/2010/main" val="0"/>
              </a:ext>
            </a:extLst>
          </a:blip>
          <a:srcRect l="19949" t="18825" r="8800" b="7140"/>
          <a:stretch/>
        </p:blipFill>
        <p:spPr>
          <a:xfrm>
            <a:off x="261424" y="801859"/>
            <a:ext cx="11752385" cy="5922498"/>
          </a:xfrm>
          <a:prstGeom prst="rect">
            <a:avLst/>
          </a:prstGeom>
        </p:spPr>
      </p:pic>
    </p:spTree>
    <p:extLst>
      <p:ext uri="{BB962C8B-B14F-4D97-AF65-F5344CB8AC3E}">
        <p14:creationId xmlns:p14="http://schemas.microsoft.com/office/powerpoint/2010/main" val="1993636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0A1DF-7A94-4EB8-B94F-17D9D0AECCBB}"/>
              </a:ext>
            </a:extLst>
          </p:cNvPr>
          <p:cNvSpPr>
            <a:spLocks noGrp="1"/>
          </p:cNvSpPr>
          <p:nvPr>
            <p:ph type="title"/>
          </p:nvPr>
        </p:nvSpPr>
        <p:spPr>
          <a:xfrm>
            <a:off x="317695" y="237880"/>
            <a:ext cx="5647006" cy="1325563"/>
          </a:xfrm>
        </p:spPr>
        <p:txBody>
          <a:bodyPr>
            <a:normAutofit/>
          </a:bodyPr>
          <a:lstStyle/>
          <a:p>
            <a:r>
              <a:rPr lang="en-US" sz="3500" b="1" u="sng" dirty="0">
                <a:latin typeface="+mn-lt"/>
              </a:rPr>
              <a:t>WORKING</a:t>
            </a:r>
            <a:br>
              <a:rPr lang="en-US" sz="3500" b="1" u="sng" dirty="0">
                <a:latin typeface="+mn-lt"/>
              </a:rPr>
            </a:br>
            <a:r>
              <a:rPr lang="en-US" sz="3500" b="1" u="sng" dirty="0">
                <a:latin typeface="+mn-lt"/>
              </a:rPr>
              <a:t>KRUSKAL ALGORITHM</a:t>
            </a:r>
            <a:endParaRPr lang="en-IN" sz="3500" dirty="0"/>
          </a:p>
        </p:txBody>
      </p:sp>
      <p:sp>
        <p:nvSpPr>
          <p:cNvPr id="3" name="Content Placeholder 2">
            <a:extLst>
              <a:ext uri="{FF2B5EF4-FFF2-40B4-BE49-F238E27FC236}">
                <a16:creationId xmlns:a16="http://schemas.microsoft.com/office/drawing/2014/main" id="{2715580E-4C47-41D4-A52F-D3F810FAADEE}"/>
              </a:ext>
            </a:extLst>
          </p:cNvPr>
          <p:cNvSpPr>
            <a:spLocks noGrp="1"/>
          </p:cNvSpPr>
          <p:nvPr>
            <p:ph idx="1"/>
          </p:nvPr>
        </p:nvSpPr>
        <p:spPr>
          <a:xfrm>
            <a:off x="392135" y="1755922"/>
            <a:ext cx="6430695" cy="4864198"/>
          </a:xfrm>
        </p:spPr>
        <p:txBody>
          <a:bodyPr>
            <a:normAutofit/>
          </a:bodyPr>
          <a:lstStyle/>
          <a:p>
            <a:pPr marL="0" indent="0">
              <a:buNone/>
            </a:pPr>
            <a:r>
              <a:rPr lang="en-IN" sz="2700" b="1" dirty="0"/>
              <a:t>We are using the adjacency matrix method</a:t>
            </a:r>
          </a:p>
          <a:p>
            <a:pPr marL="0" indent="0">
              <a:buNone/>
            </a:pPr>
            <a:r>
              <a:rPr lang="en-GB" sz="2700" b="1" dirty="0"/>
              <a:t>Step 1:</a:t>
            </a:r>
            <a:r>
              <a:rPr lang="en-GB" sz="2700" dirty="0"/>
              <a:t> Enter number of vertices and adjacency matrix.</a:t>
            </a:r>
          </a:p>
          <a:p>
            <a:pPr marL="0" indent="0">
              <a:buNone/>
            </a:pPr>
            <a:r>
              <a:rPr lang="en-GB" sz="2700" b="1" dirty="0"/>
              <a:t>Step 2:</a:t>
            </a:r>
            <a:r>
              <a:rPr lang="en-GB" sz="2700" dirty="0"/>
              <a:t> Run “while” loop till no. of edges is less than no. of nodes</a:t>
            </a:r>
          </a:p>
          <a:p>
            <a:pPr marL="0" indent="0">
              <a:buNone/>
            </a:pPr>
            <a:r>
              <a:rPr lang="en-GB" sz="2700" b="1" dirty="0"/>
              <a:t>Step 3: </a:t>
            </a:r>
            <a:r>
              <a:rPr lang="en-GB" sz="2700" dirty="0"/>
              <a:t>Find the minimum value from the given matrix using “for” loop.</a:t>
            </a:r>
          </a:p>
          <a:p>
            <a:pPr marL="0" indent="0">
              <a:buNone/>
            </a:pPr>
            <a:r>
              <a:rPr lang="en-GB" sz="2700" b="1" dirty="0"/>
              <a:t>Step 4:</a:t>
            </a:r>
            <a:r>
              <a:rPr lang="en-GB" sz="2700" dirty="0"/>
              <a:t> Before adding them into MST we are going to check the parent of selected nodes.</a:t>
            </a:r>
            <a:endParaRPr lang="en-GB" sz="2700" b="1" dirty="0"/>
          </a:p>
          <a:p>
            <a:pPr marL="0" indent="0">
              <a:buNone/>
            </a:pPr>
            <a:r>
              <a:rPr lang="en-GB" sz="2700" b="1" dirty="0"/>
              <a:t> </a:t>
            </a:r>
          </a:p>
          <a:p>
            <a:pPr marL="0" indent="0">
              <a:buNone/>
            </a:pPr>
            <a:endParaRPr lang="en-IN" sz="2700" b="1" dirty="0"/>
          </a:p>
        </p:txBody>
      </p:sp>
      <p:pic>
        <p:nvPicPr>
          <p:cNvPr id="6" name="Picture 5">
            <a:extLst>
              <a:ext uri="{FF2B5EF4-FFF2-40B4-BE49-F238E27FC236}">
                <a16:creationId xmlns:a16="http://schemas.microsoft.com/office/drawing/2014/main" id="{87A76E4C-31D3-4227-9B19-AFAEFA0464F6}"/>
              </a:ext>
            </a:extLst>
          </p:cNvPr>
          <p:cNvPicPr>
            <a:picLocks noChangeAspect="1"/>
          </p:cNvPicPr>
          <p:nvPr/>
        </p:nvPicPr>
        <p:blipFill rotWithShape="1">
          <a:blip r:embed="rId2"/>
          <a:srcRect t="13315" r="69238" b="6441"/>
          <a:stretch/>
        </p:blipFill>
        <p:spPr>
          <a:xfrm>
            <a:off x="7596553" y="118940"/>
            <a:ext cx="4459459" cy="6620120"/>
          </a:xfrm>
          <a:prstGeom prst="rect">
            <a:avLst/>
          </a:prstGeom>
        </p:spPr>
      </p:pic>
    </p:spTree>
    <p:extLst>
      <p:ext uri="{BB962C8B-B14F-4D97-AF65-F5344CB8AC3E}">
        <p14:creationId xmlns:p14="http://schemas.microsoft.com/office/powerpoint/2010/main" val="1891042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695464-DD3A-4AC4-95B7-C30A603CFB1B}"/>
              </a:ext>
            </a:extLst>
          </p:cNvPr>
          <p:cNvPicPr/>
          <p:nvPr/>
        </p:nvPicPr>
        <p:blipFill rotWithShape="1">
          <a:blip r:embed="rId2">
            <a:extLst>
              <a:ext uri="{28A0092B-C50C-407E-A947-70E740481C1C}">
                <a14:useLocalDpi xmlns:a14="http://schemas.microsoft.com/office/drawing/2010/main" val="0"/>
              </a:ext>
            </a:extLst>
          </a:blip>
          <a:srcRect t="20150" b="24263"/>
          <a:stretch/>
        </p:blipFill>
        <p:spPr bwMode="auto">
          <a:xfrm>
            <a:off x="9037982" y="0"/>
            <a:ext cx="2942894" cy="1431235"/>
          </a:xfrm>
          <a:prstGeom prst="rect">
            <a:avLst/>
          </a:prstGeom>
          <a:noFill/>
          <a:ln>
            <a:noFill/>
          </a:ln>
          <a:extLst>
            <a:ext uri="{53640926-AAD7-44D8-BBD7-CCE9431645EC}">
              <a14:shadowObscured xmlns:a14="http://schemas.microsoft.com/office/drawing/2010/main"/>
            </a:ext>
          </a:extLst>
        </p:spPr>
      </p:pic>
      <p:sp>
        <p:nvSpPr>
          <p:cNvPr id="5" name="Subtitle 3">
            <a:extLst>
              <a:ext uri="{FF2B5EF4-FFF2-40B4-BE49-F238E27FC236}">
                <a16:creationId xmlns:a16="http://schemas.microsoft.com/office/drawing/2014/main" id="{973BB114-560F-4320-8276-6465E090EA1F}"/>
              </a:ext>
            </a:extLst>
          </p:cNvPr>
          <p:cNvSpPr txBox="1">
            <a:spLocks/>
          </p:cNvSpPr>
          <p:nvPr/>
        </p:nvSpPr>
        <p:spPr>
          <a:xfrm>
            <a:off x="1524000" y="295422"/>
            <a:ext cx="9144000" cy="63174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b="1" u="sng" dirty="0"/>
              <a:t>Minor-1 Project</a:t>
            </a:r>
          </a:p>
          <a:p>
            <a:pPr marL="0" indent="0" algn="ctr">
              <a:lnSpc>
                <a:spcPct val="150000"/>
              </a:lnSpc>
              <a:buNone/>
            </a:pPr>
            <a:r>
              <a:rPr lang="en-US"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FINAL PRESENTATION</a:t>
            </a:r>
            <a:endParaRPr lang="en-UM" dirty="0">
              <a:latin typeface="Times New Roman" panose="02020603050405020304" pitchFamily="18" charset="0"/>
              <a:ea typeface="Times New Roman" panose="02020603050405020304" pitchFamily="18" charset="0"/>
            </a:endParaRPr>
          </a:p>
          <a:p>
            <a:pPr marL="0" indent="0" algn="ctr">
              <a:lnSpc>
                <a:spcPct val="150000"/>
              </a:lnSpc>
              <a:buNone/>
            </a:pPr>
            <a:r>
              <a:rPr lang="en-US"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CABLE LAYING PROBLEM ANALYSIS</a:t>
            </a:r>
            <a:endParaRPr lang="en-UM" dirty="0">
              <a:latin typeface="Times New Roman" panose="02020603050405020304" pitchFamily="18" charset="0"/>
              <a:ea typeface="Times New Roman" panose="02020603050405020304" pitchFamily="18" charset="0"/>
            </a:endParaRPr>
          </a:p>
          <a:p>
            <a:pPr marL="0" indent="0" algn="ctr">
              <a:buNone/>
            </a:pPr>
            <a:r>
              <a:rPr lang="en-US" sz="1800"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Submitted By:</a:t>
            </a:r>
            <a:endParaRPr lang="en-UM" sz="1800" dirty="0">
              <a:latin typeface="Times New Roman" panose="02020603050405020304" pitchFamily="18" charset="0"/>
              <a:ea typeface="Times New Roman" panose="02020603050405020304" pitchFamily="18" charset="0"/>
            </a:endParaRPr>
          </a:p>
          <a:p>
            <a:pPr marL="0" indent="0">
              <a:buNone/>
            </a:pPr>
            <a:endParaRPr lang="en-GB" b="1" u="sng" dirty="0"/>
          </a:p>
          <a:p>
            <a:pPr marL="0" indent="0">
              <a:buNone/>
            </a:pPr>
            <a:endParaRPr lang="en-GB" b="1" u="sng" dirty="0"/>
          </a:p>
          <a:p>
            <a:pPr marL="0" indent="0">
              <a:buNone/>
            </a:pPr>
            <a:endParaRPr lang="en-GB" b="1" u="sng" dirty="0"/>
          </a:p>
          <a:p>
            <a:pPr marL="0" indent="0">
              <a:buNone/>
            </a:pPr>
            <a:endParaRPr lang="en-GB" b="1" u="sng" dirty="0"/>
          </a:p>
          <a:p>
            <a:pPr marL="0" indent="0" algn="ctr">
              <a:buNone/>
            </a:pPr>
            <a:r>
              <a:rPr lang="en-US" sz="1900" b="1" u="sng"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Under the guidance of</a:t>
            </a:r>
            <a:endParaRPr lang="en-UM" sz="1900" dirty="0">
              <a:latin typeface="Times New Roman" panose="02020603050405020304" pitchFamily="18" charset="0"/>
              <a:ea typeface="Times New Roman" panose="02020603050405020304" pitchFamily="18" charset="0"/>
            </a:endParaRPr>
          </a:p>
          <a:p>
            <a:pPr marL="0" indent="0" algn="ctr">
              <a:buNone/>
            </a:pPr>
            <a:r>
              <a:rPr lang="en-US" sz="1900"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Mr. SUDHANSHU SRIVASTAVA</a:t>
            </a:r>
            <a:endParaRPr lang="en-UM" sz="1900" dirty="0">
              <a:latin typeface="Times New Roman" panose="02020603050405020304" pitchFamily="18" charset="0"/>
              <a:ea typeface="Times New Roman" panose="02020603050405020304" pitchFamily="18" charset="0"/>
            </a:endParaRPr>
          </a:p>
          <a:p>
            <a:pPr marL="0" indent="0" algn="ctr">
              <a:buNone/>
            </a:pPr>
            <a:r>
              <a:rPr lang="en-US" sz="1900"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Assistant Professor</a:t>
            </a:r>
            <a:endParaRPr lang="en-UM" sz="1900" dirty="0">
              <a:latin typeface="Times New Roman" panose="02020603050405020304" pitchFamily="18" charset="0"/>
              <a:ea typeface="Times New Roman" panose="02020603050405020304" pitchFamily="18" charset="0"/>
            </a:endParaRPr>
          </a:p>
          <a:p>
            <a:pPr marL="0" indent="0" algn="ctr">
              <a:buNone/>
            </a:pPr>
            <a:r>
              <a:rPr lang="en-US" sz="1900"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School of Computer Science &amp; Engineering</a:t>
            </a:r>
          </a:p>
          <a:p>
            <a:pPr marL="0" indent="0">
              <a:buNone/>
            </a:pPr>
            <a:endParaRPr lang="en-GB" sz="1900" dirty="0">
              <a:ea typeface="Times New Roman" panose="02020603050405020304" pitchFamily="18" charset="0"/>
            </a:endParaRPr>
          </a:p>
          <a:p>
            <a:pPr marL="0" indent="0" algn="r">
              <a:buNone/>
            </a:pPr>
            <a:endParaRPr lang="en-UM" sz="1900" dirty="0">
              <a:ea typeface="Times New Roman" panose="02020603050405020304" pitchFamily="18" charset="0"/>
            </a:endParaRPr>
          </a:p>
          <a:p>
            <a:pPr marL="0" indent="0">
              <a:buNone/>
            </a:pPr>
            <a:endParaRPr lang="en-UM" b="1" u="sng" dirty="0"/>
          </a:p>
        </p:txBody>
      </p:sp>
      <p:graphicFrame>
        <p:nvGraphicFramePr>
          <p:cNvPr id="6" name="Table 5">
            <a:extLst>
              <a:ext uri="{FF2B5EF4-FFF2-40B4-BE49-F238E27FC236}">
                <a16:creationId xmlns:a16="http://schemas.microsoft.com/office/drawing/2014/main" id="{A2870A47-6EA7-43C6-89FC-345286EA042B}"/>
              </a:ext>
            </a:extLst>
          </p:cNvPr>
          <p:cNvGraphicFramePr>
            <a:graphicFrameLocks noGrp="1"/>
          </p:cNvGraphicFramePr>
          <p:nvPr>
            <p:extLst>
              <p:ext uri="{D42A27DB-BD31-4B8C-83A1-F6EECF244321}">
                <p14:modId xmlns:p14="http://schemas.microsoft.com/office/powerpoint/2010/main" val="1281884363"/>
              </p:ext>
            </p:extLst>
          </p:nvPr>
        </p:nvGraphicFramePr>
        <p:xfrm>
          <a:off x="2875721" y="2780247"/>
          <a:ext cx="6440558" cy="1854200"/>
        </p:xfrm>
        <a:graphic>
          <a:graphicData uri="http://schemas.openxmlformats.org/drawingml/2006/table">
            <a:tbl>
              <a:tblPr firstRow="1" bandRow="1">
                <a:tableStyleId>{5940675A-B579-460E-94D1-54222C63F5DA}</a:tableStyleId>
              </a:tblPr>
              <a:tblGrid>
                <a:gridCol w="3220279">
                  <a:extLst>
                    <a:ext uri="{9D8B030D-6E8A-4147-A177-3AD203B41FA5}">
                      <a16:colId xmlns:a16="http://schemas.microsoft.com/office/drawing/2014/main" val="4191942096"/>
                    </a:ext>
                  </a:extLst>
                </a:gridCol>
                <a:gridCol w="3220279">
                  <a:extLst>
                    <a:ext uri="{9D8B030D-6E8A-4147-A177-3AD203B41FA5}">
                      <a16:colId xmlns:a16="http://schemas.microsoft.com/office/drawing/2014/main" val="2163017601"/>
                    </a:ext>
                  </a:extLst>
                </a:gridCol>
              </a:tblGrid>
              <a:tr h="370840">
                <a:tc>
                  <a:txBody>
                    <a:bodyPr/>
                    <a:lstStyle/>
                    <a:p>
                      <a:pPr algn="ctr"/>
                      <a:r>
                        <a:rPr lang="en-GB" b="1" dirty="0"/>
                        <a:t>Name</a:t>
                      </a:r>
                      <a:endParaRPr lang="en-UM" b="1" dirty="0"/>
                    </a:p>
                  </a:txBody>
                  <a:tcPr/>
                </a:tc>
                <a:tc>
                  <a:txBody>
                    <a:bodyPr/>
                    <a:lstStyle/>
                    <a:p>
                      <a:pPr algn="ctr"/>
                      <a:r>
                        <a:rPr lang="en-GB" b="1" dirty="0"/>
                        <a:t>SAP ID</a:t>
                      </a:r>
                      <a:endParaRPr lang="en-UM" b="1" dirty="0"/>
                    </a:p>
                  </a:txBody>
                  <a:tcPr/>
                </a:tc>
                <a:extLst>
                  <a:ext uri="{0D108BD9-81ED-4DB2-BD59-A6C34878D82A}">
                    <a16:rowId xmlns:a16="http://schemas.microsoft.com/office/drawing/2014/main" val="1363946063"/>
                  </a:ext>
                </a:extLst>
              </a:tr>
              <a:tr h="370840">
                <a:tc>
                  <a:txBody>
                    <a:bodyPr/>
                    <a:lstStyle/>
                    <a:p>
                      <a:pPr algn="ctr"/>
                      <a:r>
                        <a:rPr lang="en-GB" dirty="0"/>
                        <a:t>Ansh Payal</a:t>
                      </a:r>
                      <a:endParaRPr lang="en-UM" dirty="0"/>
                    </a:p>
                  </a:txBody>
                  <a:tcPr/>
                </a:tc>
                <a:tc>
                  <a:txBody>
                    <a:bodyPr/>
                    <a:lstStyle/>
                    <a:p>
                      <a:pPr algn="ctr"/>
                      <a:r>
                        <a:rPr lang="en-GB" dirty="0"/>
                        <a:t>500069289(07)</a:t>
                      </a:r>
                      <a:endParaRPr lang="en-UM" dirty="0"/>
                    </a:p>
                  </a:txBody>
                  <a:tcPr/>
                </a:tc>
                <a:extLst>
                  <a:ext uri="{0D108BD9-81ED-4DB2-BD59-A6C34878D82A}">
                    <a16:rowId xmlns:a16="http://schemas.microsoft.com/office/drawing/2014/main" val="576353821"/>
                  </a:ext>
                </a:extLst>
              </a:tr>
              <a:tr h="370840">
                <a:tc>
                  <a:txBody>
                    <a:bodyPr/>
                    <a:lstStyle/>
                    <a:p>
                      <a:pPr algn="ctr"/>
                      <a:r>
                        <a:rPr lang="en-GB" dirty="0"/>
                        <a:t>Ashish Negi</a:t>
                      </a:r>
                      <a:endParaRPr lang="en-UM" dirty="0"/>
                    </a:p>
                  </a:txBody>
                  <a:tcPr/>
                </a:tc>
                <a:tc>
                  <a:txBody>
                    <a:bodyPr/>
                    <a:lstStyle/>
                    <a:p>
                      <a:pPr algn="ctr"/>
                      <a:r>
                        <a:rPr lang="en-GB" dirty="0"/>
                        <a:t>500063799(11)</a:t>
                      </a:r>
                      <a:endParaRPr lang="en-UM" dirty="0"/>
                    </a:p>
                  </a:txBody>
                  <a:tcPr/>
                </a:tc>
                <a:extLst>
                  <a:ext uri="{0D108BD9-81ED-4DB2-BD59-A6C34878D82A}">
                    <a16:rowId xmlns:a16="http://schemas.microsoft.com/office/drawing/2014/main" val="3955407778"/>
                  </a:ext>
                </a:extLst>
              </a:tr>
              <a:tr h="370840">
                <a:tc>
                  <a:txBody>
                    <a:bodyPr/>
                    <a:lstStyle/>
                    <a:p>
                      <a:pPr algn="ctr"/>
                      <a:r>
                        <a:rPr lang="en-GB" dirty="0"/>
                        <a:t>Kirti Kalra</a:t>
                      </a:r>
                      <a:endParaRPr lang="en-UM" dirty="0"/>
                    </a:p>
                  </a:txBody>
                  <a:tcPr/>
                </a:tc>
                <a:tc>
                  <a:txBody>
                    <a:bodyPr/>
                    <a:lstStyle/>
                    <a:p>
                      <a:pPr algn="ctr"/>
                      <a:r>
                        <a:rPr lang="en-GB" dirty="0"/>
                        <a:t>500067872(28)</a:t>
                      </a:r>
                      <a:endParaRPr lang="en-UM" dirty="0"/>
                    </a:p>
                  </a:txBody>
                  <a:tcPr/>
                </a:tc>
                <a:extLst>
                  <a:ext uri="{0D108BD9-81ED-4DB2-BD59-A6C34878D82A}">
                    <a16:rowId xmlns:a16="http://schemas.microsoft.com/office/drawing/2014/main" val="4251728786"/>
                  </a:ext>
                </a:extLst>
              </a:tr>
              <a:tr h="370840">
                <a:tc>
                  <a:txBody>
                    <a:bodyPr/>
                    <a:lstStyle/>
                    <a:p>
                      <a:pPr algn="ctr"/>
                      <a:r>
                        <a:rPr lang="en-GB" dirty="0"/>
                        <a:t>Komal Sani</a:t>
                      </a:r>
                      <a:endParaRPr lang="en-UM" dirty="0"/>
                    </a:p>
                  </a:txBody>
                  <a:tcPr/>
                </a:tc>
                <a:tc>
                  <a:txBody>
                    <a:bodyPr/>
                    <a:lstStyle/>
                    <a:p>
                      <a:pPr algn="ctr"/>
                      <a:r>
                        <a:rPr lang="en-GB" dirty="0"/>
                        <a:t>500069287(29)</a:t>
                      </a:r>
                      <a:endParaRPr lang="en-UM" dirty="0"/>
                    </a:p>
                  </a:txBody>
                  <a:tcPr/>
                </a:tc>
                <a:extLst>
                  <a:ext uri="{0D108BD9-81ED-4DB2-BD59-A6C34878D82A}">
                    <a16:rowId xmlns:a16="http://schemas.microsoft.com/office/drawing/2014/main" val="2326071135"/>
                  </a:ext>
                </a:extLst>
              </a:tr>
            </a:tbl>
          </a:graphicData>
        </a:graphic>
      </p:graphicFrame>
    </p:spTree>
    <p:extLst>
      <p:ext uri="{BB962C8B-B14F-4D97-AF65-F5344CB8AC3E}">
        <p14:creationId xmlns:p14="http://schemas.microsoft.com/office/powerpoint/2010/main" val="5704014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06F747-ABB8-452F-8F43-4E6EEEC9EFFC}"/>
              </a:ext>
            </a:extLst>
          </p:cNvPr>
          <p:cNvSpPr>
            <a:spLocks noGrp="1"/>
          </p:cNvSpPr>
          <p:nvPr>
            <p:ph idx="1"/>
          </p:nvPr>
        </p:nvSpPr>
        <p:spPr>
          <a:xfrm>
            <a:off x="331762" y="249701"/>
            <a:ext cx="11653911" cy="6358597"/>
          </a:xfrm>
        </p:spPr>
        <p:txBody>
          <a:bodyPr/>
          <a:lstStyle/>
          <a:p>
            <a:pPr marL="0" indent="0">
              <a:lnSpc>
                <a:spcPct val="150000"/>
              </a:lnSpc>
              <a:buNone/>
            </a:pPr>
            <a:r>
              <a:rPr lang="en-GB" b="1" dirty="0"/>
              <a:t>Step 5: F</a:t>
            </a:r>
            <a:r>
              <a:rPr lang="en-GB" dirty="0"/>
              <a:t>or finding the parent of selected vertices we are using Find() function in program.</a:t>
            </a:r>
          </a:p>
          <a:p>
            <a:pPr marL="0" indent="0">
              <a:lnSpc>
                <a:spcPct val="150000"/>
              </a:lnSpc>
              <a:buNone/>
            </a:pPr>
            <a:r>
              <a:rPr lang="en-GB" b="1" dirty="0"/>
              <a:t>Step 6: I</a:t>
            </a:r>
            <a:r>
              <a:rPr lang="en-GB" dirty="0"/>
              <a:t>f both the vertices have same parent then they will form the loop and for checking  that we are using union() function.</a:t>
            </a:r>
          </a:p>
          <a:p>
            <a:pPr marL="0" indent="0">
              <a:lnSpc>
                <a:spcPct val="150000"/>
              </a:lnSpc>
              <a:buNone/>
            </a:pPr>
            <a:r>
              <a:rPr lang="en-GB" b="1" dirty="0"/>
              <a:t>Step 7: </a:t>
            </a:r>
            <a:r>
              <a:rPr lang="en-GB" dirty="0"/>
              <a:t>Union() function check if the parent of vertices is different then include that edge </a:t>
            </a:r>
          </a:p>
          <a:p>
            <a:pPr marL="0" indent="0">
              <a:lnSpc>
                <a:spcPct val="150000"/>
              </a:lnSpc>
              <a:buNone/>
            </a:pPr>
            <a:r>
              <a:rPr lang="en-GB" b="1" dirty="0"/>
              <a:t>Step 8: </a:t>
            </a:r>
            <a:r>
              <a:rPr lang="en-GB" dirty="0"/>
              <a:t>Else discard it.</a:t>
            </a:r>
          </a:p>
          <a:p>
            <a:pPr marL="0" indent="0">
              <a:lnSpc>
                <a:spcPct val="150000"/>
              </a:lnSpc>
              <a:buNone/>
            </a:pPr>
            <a:r>
              <a:rPr lang="en-GB" b="1" dirty="0"/>
              <a:t>Step 9: </a:t>
            </a:r>
            <a:r>
              <a:rPr lang="en-GB" dirty="0"/>
              <a:t>Repeat Step 2 until no. edge is less than no. of vertices.</a:t>
            </a:r>
            <a:endParaRPr lang="en-UM" dirty="0"/>
          </a:p>
        </p:txBody>
      </p:sp>
    </p:spTree>
    <p:extLst>
      <p:ext uri="{BB962C8B-B14F-4D97-AF65-F5344CB8AC3E}">
        <p14:creationId xmlns:p14="http://schemas.microsoft.com/office/powerpoint/2010/main" val="4056712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6FA1-84B1-4D61-A1C6-37BCB77D893B}"/>
              </a:ext>
            </a:extLst>
          </p:cNvPr>
          <p:cNvSpPr>
            <a:spLocks noGrp="1"/>
          </p:cNvSpPr>
          <p:nvPr>
            <p:ph type="title"/>
          </p:nvPr>
        </p:nvSpPr>
        <p:spPr>
          <a:xfrm>
            <a:off x="1827029" y="1"/>
            <a:ext cx="8537941" cy="759654"/>
          </a:xfrm>
        </p:spPr>
        <p:txBody>
          <a:bodyPr>
            <a:noAutofit/>
          </a:bodyPr>
          <a:lstStyle/>
          <a:p>
            <a:pPr algn="ctr"/>
            <a:r>
              <a:rPr lang="en-GB" sz="3500" b="1" dirty="0">
                <a:latin typeface="+mn-lt"/>
              </a:rPr>
              <a:t>CODE SNIPPET OF KRUSKAL’S ALGORITHM</a:t>
            </a:r>
            <a:endParaRPr lang="en-UM" sz="3500" b="1" u="sng" dirty="0">
              <a:latin typeface="+mn-lt"/>
            </a:endParaRPr>
          </a:p>
        </p:txBody>
      </p:sp>
      <p:pic>
        <p:nvPicPr>
          <p:cNvPr id="4" name="Picture 3">
            <a:extLst>
              <a:ext uri="{FF2B5EF4-FFF2-40B4-BE49-F238E27FC236}">
                <a16:creationId xmlns:a16="http://schemas.microsoft.com/office/drawing/2014/main" id="{B64FF0A0-1CC3-4D13-9EE8-359D22E515A1}"/>
              </a:ext>
            </a:extLst>
          </p:cNvPr>
          <p:cNvPicPr>
            <a:picLocks noChangeAspect="1"/>
          </p:cNvPicPr>
          <p:nvPr/>
        </p:nvPicPr>
        <p:blipFill rotWithShape="1">
          <a:blip r:embed="rId2"/>
          <a:srcRect t="-1461" b="11366"/>
          <a:stretch/>
        </p:blipFill>
        <p:spPr>
          <a:xfrm>
            <a:off x="0" y="590842"/>
            <a:ext cx="12192000" cy="6098345"/>
          </a:xfrm>
          <a:prstGeom prst="rect">
            <a:avLst/>
          </a:prstGeom>
        </p:spPr>
      </p:pic>
    </p:spTree>
    <p:extLst>
      <p:ext uri="{BB962C8B-B14F-4D97-AF65-F5344CB8AC3E}">
        <p14:creationId xmlns:p14="http://schemas.microsoft.com/office/powerpoint/2010/main" val="11556178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D5CD0F-9366-42F9-9C8A-FCD20815C492}"/>
              </a:ext>
            </a:extLst>
          </p:cNvPr>
          <p:cNvPicPr>
            <a:picLocks noChangeAspect="1"/>
          </p:cNvPicPr>
          <p:nvPr/>
        </p:nvPicPr>
        <p:blipFill rotWithShape="1">
          <a:blip r:embed="rId2"/>
          <a:srcRect t="22550" b="5414"/>
          <a:stretch/>
        </p:blipFill>
        <p:spPr>
          <a:xfrm>
            <a:off x="0" y="819443"/>
            <a:ext cx="12192000" cy="5219114"/>
          </a:xfrm>
          <a:prstGeom prst="rect">
            <a:avLst/>
          </a:prstGeom>
        </p:spPr>
      </p:pic>
    </p:spTree>
    <p:extLst>
      <p:ext uri="{BB962C8B-B14F-4D97-AF65-F5344CB8AC3E}">
        <p14:creationId xmlns:p14="http://schemas.microsoft.com/office/powerpoint/2010/main" val="29041709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A3EB1-517B-467E-BE95-359107FCB0FE}"/>
              </a:ext>
            </a:extLst>
          </p:cNvPr>
          <p:cNvSpPr>
            <a:spLocks noGrp="1"/>
          </p:cNvSpPr>
          <p:nvPr>
            <p:ph type="title"/>
          </p:nvPr>
        </p:nvSpPr>
        <p:spPr>
          <a:xfrm>
            <a:off x="669388" y="0"/>
            <a:ext cx="10515600" cy="425230"/>
          </a:xfrm>
        </p:spPr>
        <p:txBody>
          <a:bodyPr>
            <a:noAutofit/>
          </a:bodyPr>
          <a:lstStyle/>
          <a:p>
            <a:pPr algn="ctr"/>
            <a:r>
              <a:rPr lang="en-GB" sz="3000" b="1" u="sng" dirty="0">
                <a:latin typeface="+mn-lt"/>
              </a:rPr>
              <a:t>OUTPUT FOR SPARSE GRAPH</a:t>
            </a:r>
            <a:endParaRPr lang="en-UM" sz="3000" b="1" u="sng" dirty="0">
              <a:latin typeface="+mn-lt"/>
            </a:endParaRPr>
          </a:p>
        </p:txBody>
      </p:sp>
      <p:pic>
        <p:nvPicPr>
          <p:cNvPr id="4" name="Picture 3">
            <a:extLst>
              <a:ext uri="{FF2B5EF4-FFF2-40B4-BE49-F238E27FC236}">
                <a16:creationId xmlns:a16="http://schemas.microsoft.com/office/drawing/2014/main" id="{73E1497B-A169-46F6-8617-B961886D387A}"/>
              </a:ext>
            </a:extLst>
          </p:cNvPr>
          <p:cNvPicPr>
            <a:picLocks noChangeAspect="1"/>
          </p:cNvPicPr>
          <p:nvPr/>
        </p:nvPicPr>
        <p:blipFill rotWithShape="1">
          <a:blip r:embed="rId2">
            <a:extLst>
              <a:ext uri="{28A0092B-C50C-407E-A947-70E740481C1C}">
                <a14:useLocalDpi xmlns:a14="http://schemas.microsoft.com/office/drawing/2010/main" val="0"/>
              </a:ext>
            </a:extLst>
          </a:blip>
          <a:srcRect l="19846" t="16933" r="6307" b="5824"/>
          <a:stretch/>
        </p:blipFill>
        <p:spPr>
          <a:xfrm>
            <a:off x="243840" y="769257"/>
            <a:ext cx="11704320" cy="5948066"/>
          </a:xfrm>
          <a:prstGeom prst="rect">
            <a:avLst/>
          </a:prstGeom>
        </p:spPr>
      </p:pic>
    </p:spTree>
    <p:extLst>
      <p:ext uri="{BB962C8B-B14F-4D97-AF65-F5344CB8AC3E}">
        <p14:creationId xmlns:p14="http://schemas.microsoft.com/office/powerpoint/2010/main" val="8952390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AEB9BD-D9D5-41CF-A47E-672FA757EA3F}"/>
              </a:ext>
            </a:extLst>
          </p:cNvPr>
          <p:cNvPicPr>
            <a:picLocks noChangeAspect="1"/>
          </p:cNvPicPr>
          <p:nvPr/>
        </p:nvPicPr>
        <p:blipFill rotWithShape="1">
          <a:blip r:embed="rId2">
            <a:extLst>
              <a:ext uri="{28A0092B-C50C-407E-A947-70E740481C1C}">
                <a14:useLocalDpi xmlns:a14="http://schemas.microsoft.com/office/drawing/2010/main" val="0"/>
              </a:ext>
            </a:extLst>
          </a:blip>
          <a:srcRect l="19846" t="16394" r="7115" b="16180"/>
          <a:stretch/>
        </p:blipFill>
        <p:spPr>
          <a:xfrm>
            <a:off x="820845" y="376311"/>
            <a:ext cx="10550310" cy="5475849"/>
          </a:xfrm>
          <a:prstGeom prst="rect">
            <a:avLst/>
          </a:prstGeom>
        </p:spPr>
      </p:pic>
    </p:spTree>
    <p:extLst>
      <p:ext uri="{BB962C8B-B14F-4D97-AF65-F5344CB8AC3E}">
        <p14:creationId xmlns:p14="http://schemas.microsoft.com/office/powerpoint/2010/main" val="10930413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6">
            <a:extLst>
              <a:ext uri="{FF2B5EF4-FFF2-40B4-BE49-F238E27FC236}">
                <a16:creationId xmlns:a16="http://schemas.microsoft.com/office/drawing/2014/main" id="{AA13A318-51C1-4024-8C5F-CFDFAF63DC20}"/>
              </a:ext>
            </a:extLst>
          </p:cNvPr>
          <p:cNvPicPr>
            <a:picLocks noGrp="1" noChangeAspect="1"/>
          </p:cNvPicPr>
          <p:nvPr/>
        </p:nvPicPr>
        <p:blipFill rotWithShape="1">
          <a:blip r:embed="rId2">
            <a:extLst>
              <a:ext uri="{28A0092B-C50C-407E-A947-70E740481C1C}">
                <a14:useLocalDpi xmlns:a14="http://schemas.microsoft.com/office/drawing/2010/main" val="0"/>
              </a:ext>
            </a:extLst>
          </a:blip>
          <a:srcRect l="20130" t="21734" r="6982" b="5524"/>
          <a:stretch/>
        </p:blipFill>
        <p:spPr>
          <a:xfrm>
            <a:off x="150055" y="880830"/>
            <a:ext cx="11547817" cy="5618444"/>
          </a:xfrm>
          <a:prstGeom prst="rect">
            <a:avLst/>
          </a:prstGeom>
        </p:spPr>
      </p:pic>
      <p:sp>
        <p:nvSpPr>
          <p:cNvPr id="7" name="Title 6">
            <a:extLst>
              <a:ext uri="{FF2B5EF4-FFF2-40B4-BE49-F238E27FC236}">
                <a16:creationId xmlns:a16="http://schemas.microsoft.com/office/drawing/2014/main" id="{2313A357-D71D-47BA-A7ED-1DE6212BFF79}"/>
              </a:ext>
            </a:extLst>
          </p:cNvPr>
          <p:cNvSpPr>
            <a:spLocks noGrp="1"/>
          </p:cNvSpPr>
          <p:nvPr>
            <p:ph type="title"/>
          </p:nvPr>
        </p:nvSpPr>
        <p:spPr>
          <a:xfrm>
            <a:off x="838200" y="187681"/>
            <a:ext cx="10515600" cy="515705"/>
          </a:xfrm>
        </p:spPr>
        <p:txBody>
          <a:bodyPr>
            <a:normAutofit/>
          </a:bodyPr>
          <a:lstStyle/>
          <a:p>
            <a:pPr algn="ctr"/>
            <a:r>
              <a:rPr lang="en-GB" sz="3000" b="1" u="sng" dirty="0">
                <a:latin typeface="+mn-lt"/>
              </a:rPr>
              <a:t>OUTPUT FOR DENSE GRAPH</a:t>
            </a:r>
            <a:endParaRPr lang="en-UM" sz="3000" b="1" u="sng" dirty="0">
              <a:latin typeface="+mn-lt"/>
            </a:endParaRPr>
          </a:p>
        </p:txBody>
      </p:sp>
    </p:spTree>
    <p:extLst>
      <p:ext uri="{BB962C8B-B14F-4D97-AF65-F5344CB8AC3E}">
        <p14:creationId xmlns:p14="http://schemas.microsoft.com/office/powerpoint/2010/main" val="3044254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Subtitle 3">
                <a:extLst>
                  <a:ext uri="{FF2B5EF4-FFF2-40B4-BE49-F238E27FC236}">
                    <a16:creationId xmlns:a16="http://schemas.microsoft.com/office/drawing/2014/main" id="{4E162BE0-EFE3-400E-AF8A-FE7FE920FDCA}"/>
                  </a:ext>
                </a:extLst>
              </p:cNvPr>
              <p:cNvSpPr>
                <a:spLocks noGrp="1"/>
              </p:cNvSpPr>
              <p:nvPr>
                <p:ph type="subTitle" idx="1"/>
              </p:nvPr>
            </p:nvSpPr>
            <p:spPr>
              <a:xfrm>
                <a:off x="497058" y="404446"/>
                <a:ext cx="11197883" cy="6066692"/>
              </a:xfrm>
            </p:spPr>
            <p:txBody>
              <a:bodyPr>
                <a:normAutofit/>
              </a:bodyPr>
              <a:lstStyle/>
              <a:p>
                <a:pPr algn="l"/>
                <a:r>
                  <a:rPr lang="en-GB" sz="2700" b="1" dirty="0"/>
                  <a:t>After analysing these two algorithms for different graphs we have found that:</a:t>
                </a:r>
              </a:p>
              <a:p>
                <a:pPr algn="l"/>
                <a:endParaRPr lang="en-GB" sz="2700" b="1" dirty="0"/>
              </a:p>
              <a:p>
                <a:pPr marL="457200" indent="-457200" algn="l">
                  <a:buFont typeface="Wingdings" panose="05000000000000000000" pitchFamily="2" charset="2"/>
                  <a:buChar char="ü"/>
                </a:pPr>
                <a:r>
                  <a:rPr lang="en-GB" sz="2700" dirty="0"/>
                  <a:t>Time and Space complexity of Prims and Kruskal’s algorithm are same. That is </a:t>
                </a:r>
                <a:r>
                  <a:rPr lang="en-GB" sz="2800" dirty="0">
                    <a:solidFill>
                      <a:schemeClr val="tx1"/>
                    </a:solidFill>
                  </a:rPr>
                  <a:t>O(</a:t>
                </a:r>
                <a14:m>
                  <m:oMath xmlns:m="http://schemas.openxmlformats.org/officeDocument/2006/math">
                    <m:sSup>
                      <m:sSupPr>
                        <m:ctrlPr>
                          <a:rPr lang="en-GB" sz="2800" i="1" smtClean="0">
                            <a:solidFill>
                              <a:schemeClr val="tx1"/>
                            </a:solidFill>
                            <a:latin typeface="Cambria Math" panose="02040503050406030204" pitchFamily="18" charset="0"/>
                          </a:rPr>
                        </m:ctrlPr>
                      </m:sSupPr>
                      <m:e>
                        <m:r>
                          <a:rPr lang="en-GB" sz="2800" b="0" i="1" smtClean="0">
                            <a:solidFill>
                              <a:schemeClr val="tx1"/>
                            </a:solidFill>
                            <a:latin typeface="Cambria Math" panose="02040503050406030204" pitchFamily="18" charset="0"/>
                          </a:rPr>
                          <m:t>𝑛</m:t>
                        </m:r>
                      </m:e>
                      <m:sup>
                        <m:r>
                          <a:rPr lang="en-GB" sz="2800" b="0" smtClean="0">
                            <a:solidFill>
                              <a:schemeClr val="tx1"/>
                            </a:solidFill>
                            <a:latin typeface="Cambria Math" panose="02040503050406030204" pitchFamily="18" charset="0"/>
                          </a:rPr>
                          <m:t>2</m:t>
                        </m:r>
                      </m:sup>
                    </m:sSup>
                  </m:oMath>
                </a14:m>
                <a:r>
                  <a:rPr lang="en-GB" sz="2800" dirty="0">
                    <a:solidFill>
                      <a:schemeClr val="tx1"/>
                    </a:solidFill>
                  </a:rPr>
                  <a:t>) and O(n) for adjacency matrix.</a:t>
                </a:r>
              </a:p>
              <a:p>
                <a:pPr algn="l"/>
                <a:endParaRPr lang="en-GB" sz="2700" dirty="0"/>
              </a:p>
              <a:p>
                <a:pPr marL="457200" indent="-457200" algn="l">
                  <a:buFont typeface="Wingdings" panose="05000000000000000000" pitchFamily="2" charset="2"/>
                  <a:buChar char="ü"/>
                </a:pPr>
                <a:r>
                  <a:rPr lang="en-GB" sz="2700" dirty="0"/>
                  <a:t>Prim's algorithm’s execution time is faster when you've got a really dense graph with many more edges and vertices whereas Kruskal's algorithm’s execution time performance better in sparse graph. </a:t>
                </a:r>
              </a:p>
              <a:p>
                <a:pPr algn="l"/>
                <a:endParaRPr lang="en-UM" sz="2700" b="1" dirty="0"/>
              </a:p>
            </p:txBody>
          </p:sp>
        </mc:Choice>
        <mc:Fallback>
          <p:sp>
            <p:nvSpPr>
              <p:cNvPr id="4" name="Subtitle 3">
                <a:extLst>
                  <a:ext uri="{FF2B5EF4-FFF2-40B4-BE49-F238E27FC236}">
                    <a16:creationId xmlns:a16="http://schemas.microsoft.com/office/drawing/2014/main" id="{4E162BE0-EFE3-400E-AF8A-FE7FE920FDCA}"/>
                  </a:ext>
                </a:extLst>
              </p:cNvPr>
              <p:cNvSpPr>
                <a:spLocks noGrp="1" noRot="1" noChangeAspect="1" noMove="1" noResize="1" noEditPoints="1" noAdjustHandles="1" noChangeArrowheads="1" noChangeShapeType="1" noTextEdit="1"/>
              </p:cNvSpPr>
              <p:nvPr>
                <p:ph type="subTitle" idx="1"/>
              </p:nvPr>
            </p:nvSpPr>
            <p:spPr>
              <a:xfrm>
                <a:off x="497058" y="404446"/>
                <a:ext cx="11197883" cy="6066692"/>
              </a:xfrm>
              <a:blipFill>
                <a:blip r:embed="rId2"/>
                <a:stretch>
                  <a:fillRect l="-1035" t="-1506" r="-926"/>
                </a:stretch>
              </a:blipFill>
            </p:spPr>
            <p:txBody>
              <a:bodyPr/>
              <a:lstStyle/>
              <a:p>
                <a:r>
                  <a:rPr lang="en-UM">
                    <a:noFill/>
                  </a:rPr>
                  <a:t> </a:t>
                </a:r>
              </a:p>
            </p:txBody>
          </p:sp>
        </mc:Fallback>
      </mc:AlternateContent>
    </p:spTree>
    <p:extLst>
      <p:ext uri="{BB962C8B-B14F-4D97-AF65-F5344CB8AC3E}">
        <p14:creationId xmlns:p14="http://schemas.microsoft.com/office/powerpoint/2010/main" val="28332059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3E4E4-5CAC-4593-AEB6-1F5F4CD74F07}"/>
              </a:ext>
            </a:extLst>
          </p:cNvPr>
          <p:cNvSpPr>
            <a:spLocks noGrp="1"/>
          </p:cNvSpPr>
          <p:nvPr>
            <p:ph type="title"/>
          </p:nvPr>
        </p:nvSpPr>
        <p:spPr>
          <a:xfrm>
            <a:off x="838200" y="-222704"/>
            <a:ext cx="10515600" cy="1325563"/>
          </a:xfrm>
        </p:spPr>
        <p:txBody>
          <a:bodyPr>
            <a:normAutofit/>
          </a:bodyPr>
          <a:lstStyle/>
          <a:p>
            <a:pPr algn="ctr"/>
            <a:r>
              <a:rPr lang="en-US" b="1" u="sng" dirty="0">
                <a:latin typeface="+mn-lt"/>
              </a:rPr>
              <a:t>REFERENCES</a:t>
            </a:r>
            <a:endParaRPr lang="en-IN" b="1" u="sng" dirty="0">
              <a:latin typeface="+mn-lt"/>
            </a:endParaRPr>
          </a:p>
        </p:txBody>
      </p:sp>
      <p:sp>
        <p:nvSpPr>
          <p:cNvPr id="3" name="Content Placeholder 2">
            <a:extLst>
              <a:ext uri="{FF2B5EF4-FFF2-40B4-BE49-F238E27FC236}">
                <a16:creationId xmlns:a16="http://schemas.microsoft.com/office/drawing/2014/main" id="{88940D5D-FF01-4EF6-AD8C-52176F3AC4E7}"/>
              </a:ext>
            </a:extLst>
          </p:cNvPr>
          <p:cNvSpPr>
            <a:spLocks noGrp="1"/>
          </p:cNvSpPr>
          <p:nvPr>
            <p:ph idx="1"/>
          </p:nvPr>
        </p:nvSpPr>
        <p:spPr>
          <a:xfrm>
            <a:off x="490024" y="1000112"/>
            <a:ext cx="11211951" cy="5446049"/>
          </a:xfrm>
        </p:spPr>
        <p:txBody>
          <a:bodyPr>
            <a:normAutofit/>
          </a:bodyPr>
          <a:lstStyle/>
          <a:p>
            <a:pPr>
              <a:lnSpc>
                <a:spcPct val="100000"/>
              </a:lnSpc>
              <a:buFont typeface="Wingdings" panose="05000000000000000000" pitchFamily="2" charset="2"/>
              <a:buChar char="§"/>
            </a:pPr>
            <a:r>
              <a:rPr lang="en-IN" sz="2300" dirty="0"/>
              <a:t>https://www.hackerearth.com/blog/developers/kruskals-minimum-spanning-tree-algorithm-example/</a:t>
            </a:r>
          </a:p>
          <a:p>
            <a:pPr>
              <a:lnSpc>
                <a:spcPct val="100000"/>
              </a:lnSpc>
              <a:buFont typeface="Wingdings" panose="05000000000000000000" pitchFamily="2" charset="2"/>
              <a:buChar char="§"/>
            </a:pPr>
            <a:r>
              <a:rPr lang="en-IN" sz="2300" dirty="0"/>
              <a:t>https://www.geeksforgeeks.org/applications-of-minimum-spanning-tree/</a:t>
            </a:r>
          </a:p>
          <a:p>
            <a:pPr>
              <a:lnSpc>
                <a:spcPct val="100000"/>
              </a:lnSpc>
              <a:buFont typeface="Wingdings" panose="05000000000000000000" pitchFamily="2" charset="2"/>
              <a:buChar char="§"/>
            </a:pPr>
            <a:r>
              <a:rPr lang="en-IN" sz="2300" dirty="0"/>
              <a:t>https://www.geeksforgeeks.org/kruskals-minimum-spanning-tree-algorithm-greedy-algo-2/</a:t>
            </a:r>
          </a:p>
          <a:p>
            <a:pPr>
              <a:lnSpc>
                <a:spcPct val="100000"/>
              </a:lnSpc>
              <a:buFont typeface="Wingdings" panose="05000000000000000000" pitchFamily="2" charset="2"/>
              <a:buChar char="§"/>
            </a:pPr>
            <a:r>
              <a:rPr lang="en-IN" sz="2300" dirty="0"/>
              <a:t>https://www.geeksforgeeks.org/prims-minimum-spanning-tree-mst-greedy-algo-5/</a:t>
            </a:r>
          </a:p>
          <a:p>
            <a:pPr>
              <a:lnSpc>
                <a:spcPct val="100000"/>
              </a:lnSpc>
              <a:buFont typeface="Wingdings" panose="05000000000000000000" pitchFamily="2" charset="2"/>
              <a:buChar char="§"/>
            </a:pPr>
            <a:r>
              <a:rPr lang="en-IN" sz="2300" dirty="0"/>
              <a:t>https://stackoverflow.com/questions/5248915/execution-time-of-c-program#:~:text=To%20get%20the%20CPU%20time,as%20a%20floating%20point%20type.</a:t>
            </a:r>
          </a:p>
          <a:p>
            <a:pPr>
              <a:lnSpc>
                <a:spcPct val="100000"/>
              </a:lnSpc>
              <a:buFont typeface="Wingdings" panose="05000000000000000000" pitchFamily="2" charset="2"/>
              <a:buChar char="§"/>
            </a:pPr>
            <a:r>
              <a:rPr lang="en-IN" sz="2300" dirty="0"/>
              <a:t>https://www.techiedelight.com/find-execution-time-c-program/</a:t>
            </a:r>
          </a:p>
          <a:p>
            <a:pPr>
              <a:lnSpc>
                <a:spcPct val="100000"/>
              </a:lnSpc>
              <a:buFont typeface="Wingdings" panose="05000000000000000000" pitchFamily="2" charset="2"/>
              <a:buChar char="§"/>
            </a:pPr>
            <a:r>
              <a:rPr lang="en-IN" sz="2300" dirty="0"/>
              <a:t> P. Ayegba, J. Ayoola, E. Asani and A. Okeyinka, "A Comparative Study of Minimal Spanning Tree Algorithms," 2020 International Conference in Mathematics, Computer Engineering and Computer Science (ICMCECS), Ayobo, Ipaja, Lagos, Nigeria.</a:t>
            </a:r>
          </a:p>
        </p:txBody>
      </p:sp>
    </p:spTree>
    <p:extLst>
      <p:ext uri="{BB962C8B-B14F-4D97-AF65-F5344CB8AC3E}">
        <p14:creationId xmlns:p14="http://schemas.microsoft.com/office/powerpoint/2010/main" val="37707479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25810-3531-488F-9487-4DD5F1410D60}"/>
              </a:ext>
            </a:extLst>
          </p:cNvPr>
          <p:cNvSpPr>
            <a:spLocks noGrp="1"/>
          </p:cNvSpPr>
          <p:nvPr>
            <p:ph type="title"/>
          </p:nvPr>
        </p:nvSpPr>
        <p:spPr>
          <a:xfrm>
            <a:off x="570914" y="2766218"/>
            <a:ext cx="10515600" cy="1325563"/>
          </a:xfrm>
        </p:spPr>
        <p:txBody>
          <a:bodyPr>
            <a:normAutofit/>
          </a:bodyPr>
          <a:lstStyle/>
          <a:p>
            <a:pPr algn="ctr"/>
            <a:r>
              <a:rPr lang="en-GB" sz="8000" b="1" dirty="0">
                <a:latin typeface="+mn-lt"/>
              </a:rPr>
              <a:t>THANK YOU</a:t>
            </a:r>
            <a:endParaRPr lang="en-UM" sz="8000" b="1" dirty="0">
              <a:latin typeface="+mn-lt"/>
            </a:endParaRPr>
          </a:p>
        </p:txBody>
      </p:sp>
    </p:spTree>
    <p:extLst>
      <p:ext uri="{BB962C8B-B14F-4D97-AF65-F5344CB8AC3E}">
        <p14:creationId xmlns:p14="http://schemas.microsoft.com/office/powerpoint/2010/main" val="1501843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BB919-62E2-456D-84BE-969EAAD6BF0F}"/>
              </a:ext>
            </a:extLst>
          </p:cNvPr>
          <p:cNvSpPr>
            <a:spLocks noGrp="1"/>
          </p:cNvSpPr>
          <p:nvPr>
            <p:ph type="title"/>
          </p:nvPr>
        </p:nvSpPr>
        <p:spPr>
          <a:xfrm>
            <a:off x="669388" y="-70926"/>
            <a:ext cx="10515600" cy="886900"/>
          </a:xfrm>
        </p:spPr>
        <p:txBody>
          <a:bodyPr/>
          <a:lstStyle/>
          <a:p>
            <a:pPr algn="ctr"/>
            <a:r>
              <a:rPr lang="en-GB" b="1" u="sng" dirty="0">
                <a:latin typeface="+mn-lt"/>
              </a:rPr>
              <a:t>OVERVIEW</a:t>
            </a:r>
            <a:endParaRPr lang="en-UM" b="1" u="sng" dirty="0">
              <a:latin typeface="+mn-lt"/>
            </a:endParaRPr>
          </a:p>
        </p:txBody>
      </p:sp>
      <p:sp>
        <p:nvSpPr>
          <p:cNvPr id="3" name="Content Placeholder 2">
            <a:extLst>
              <a:ext uri="{FF2B5EF4-FFF2-40B4-BE49-F238E27FC236}">
                <a16:creationId xmlns:a16="http://schemas.microsoft.com/office/drawing/2014/main" id="{3EA89537-ACD7-4E81-8457-B3AB269901CC}"/>
              </a:ext>
            </a:extLst>
          </p:cNvPr>
          <p:cNvSpPr>
            <a:spLocks noGrp="1"/>
          </p:cNvSpPr>
          <p:nvPr>
            <p:ph idx="1"/>
          </p:nvPr>
        </p:nvSpPr>
        <p:spPr>
          <a:xfrm>
            <a:off x="838200" y="815974"/>
            <a:ext cx="10515600" cy="5884764"/>
          </a:xfrm>
        </p:spPr>
        <p:txBody>
          <a:bodyPr>
            <a:normAutofit fontScale="32500" lnSpcReduction="20000"/>
          </a:bodyPr>
          <a:lstStyle/>
          <a:p>
            <a:pPr>
              <a:lnSpc>
                <a:spcPct val="150000"/>
              </a:lnSpc>
              <a:buFont typeface="Wingdings" panose="05000000000000000000" pitchFamily="2" charset="2"/>
              <a:buChar char="ü"/>
            </a:pPr>
            <a:r>
              <a:rPr lang="en-US" sz="9200" dirty="0">
                <a:cs typeface="Times New Roman" panose="02020603050405020304" pitchFamily="18" charset="0"/>
              </a:rPr>
              <a:t>Project Title</a:t>
            </a:r>
          </a:p>
          <a:p>
            <a:pPr>
              <a:lnSpc>
                <a:spcPct val="150000"/>
              </a:lnSpc>
              <a:buFont typeface="Wingdings" panose="05000000000000000000" pitchFamily="2" charset="2"/>
              <a:buChar char="ü"/>
            </a:pPr>
            <a:r>
              <a:rPr lang="en-US" sz="9200" dirty="0">
                <a:cs typeface="Times New Roman" panose="02020603050405020304" pitchFamily="18" charset="0"/>
              </a:rPr>
              <a:t>Problem statement</a:t>
            </a:r>
          </a:p>
          <a:p>
            <a:pPr>
              <a:lnSpc>
                <a:spcPct val="150000"/>
              </a:lnSpc>
              <a:buFont typeface="Wingdings" panose="05000000000000000000" pitchFamily="2" charset="2"/>
              <a:buChar char="ü"/>
            </a:pPr>
            <a:r>
              <a:rPr lang="en-US" sz="9200" dirty="0">
                <a:cs typeface="Times New Roman" panose="02020603050405020304" pitchFamily="18" charset="0"/>
              </a:rPr>
              <a:t>Introduction</a:t>
            </a:r>
          </a:p>
          <a:p>
            <a:pPr>
              <a:lnSpc>
                <a:spcPct val="150000"/>
              </a:lnSpc>
              <a:buFont typeface="Wingdings" panose="05000000000000000000" pitchFamily="2" charset="2"/>
              <a:buChar char="ü"/>
            </a:pPr>
            <a:r>
              <a:rPr lang="en-US" sz="9200" dirty="0">
                <a:cs typeface="Times New Roman" panose="02020603050405020304" pitchFamily="18" charset="0"/>
              </a:rPr>
              <a:t>Literature review</a:t>
            </a:r>
          </a:p>
          <a:p>
            <a:pPr>
              <a:lnSpc>
                <a:spcPct val="150000"/>
              </a:lnSpc>
              <a:buFont typeface="Wingdings" panose="05000000000000000000" pitchFamily="2" charset="2"/>
              <a:buChar char="ü"/>
            </a:pPr>
            <a:r>
              <a:rPr lang="en-US" sz="9200" dirty="0">
                <a:cs typeface="Times New Roman" panose="02020603050405020304" pitchFamily="18" charset="0"/>
              </a:rPr>
              <a:t>Objective &amp; Sub-Objective</a:t>
            </a:r>
          </a:p>
          <a:p>
            <a:pPr>
              <a:lnSpc>
                <a:spcPct val="150000"/>
              </a:lnSpc>
              <a:buFont typeface="Wingdings" panose="05000000000000000000" pitchFamily="2" charset="2"/>
              <a:buChar char="ü"/>
            </a:pPr>
            <a:r>
              <a:rPr lang="en-US" sz="9200" dirty="0">
                <a:cs typeface="Times New Roman" panose="02020603050405020304" pitchFamily="18" charset="0"/>
              </a:rPr>
              <a:t>Working and Flow charts</a:t>
            </a:r>
          </a:p>
          <a:p>
            <a:pPr>
              <a:lnSpc>
                <a:spcPct val="150000"/>
              </a:lnSpc>
              <a:buFont typeface="Wingdings" panose="05000000000000000000" pitchFamily="2" charset="2"/>
              <a:buChar char="ü"/>
            </a:pPr>
            <a:r>
              <a:rPr lang="en-US" sz="9200" dirty="0">
                <a:cs typeface="Times New Roman" panose="02020603050405020304" pitchFamily="18" charset="0"/>
              </a:rPr>
              <a:t>Code snippet and output</a:t>
            </a:r>
          </a:p>
          <a:p>
            <a:pPr>
              <a:lnSpc>
                <a:spcPct val="150000"/>
              </a:lnSpc>
              <a:buFont typeface="Wingdings" panose="05000000000000000000" pitchFamily="2" charset="2"/>
              <a:buChar char="ü"/>
            </a:pPr>
            <a:r>
              <a:rPr lang="en-US" sz="9200" dirty="0">
                <a:cs typeface="Times New Roman" panose="02020603050405020304" pitchFamily="18" charset="0"/>
              </a:rPr>
              <a:t>References</a:t>
            </a:r>
          </a:p>
          <a:p>
            <a:pPr>
              <a:lnSpc>
                <a:spcPct val="150000"/>
              </a:lnSpc>
            </a:pPr>
            <a:endParaRPr lang="en-US" sz="4000" dirty="0">
              <a:latin typeface="Times New Roman" panose="02020603050405020304" pitchFamily="18" charset="0"/>
              <a:cs typeface="Times New Roman" panose="02020603050405020304" pitchFamily="18" charset="0"/>
            </a:endParaRPr>
          </a:p>
          <a:p>
            <a:endParaRPr lang="en-UM" dirty="0"/>
          </a:p>
        </p:txBody>
      </p:sp>
    </p:spTree>
    <p:extLst>
      <p:ext uri="{BB962C8B-B14F-4D97-AF65-F5344CB8AC3E}">
        <p14:creationId xmlns:p14="http://schemas.microsoft.com/office/powerpoint/2010/main" val="1040805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8FB1A-2CCF-4BB1-AFE6-857D864E74BF}"/>
              </a:ext>
            </a:extLst>
          </p:cNvPr>
          <p:cNvSpPr>
            <a:spLocks noGrp="1"/>
          </p:cNvSpPr>
          <p:nvPr>
            <p:ph type="title"/>
          </p:nvPr>
        </p:nvSpPr>
        <p:spPr>
          <a:xfrm>
            <a:off x="944880" y="2766218"/>
            <a:ext cx="10515600" cy="1325563"/>
          </a:xfrm>
        </p:spPr>
        <p:txBody>
          <a:bodyPr/>
          <a:lstStyle/>
          <a:p>
            <a:pPr algn="ctr"/>
            <a:r>
              <a:rPr lang="en-IN" b="1" dirty="0">
                <a:latin typeface="+mn-lt"/>
              </a:rPr>
              <a:t> CABLE LAYING PROBLEM ANALYSIS</a:t>
            </a:r>
          </a:p>
        </p:txBody>
      </p:sp>
    </p:spTree>
    <p:extLst>
      <p:ext uri="{BB962C8B-B14F-4D97-AF65-F5344CB8AC3E}">
        <p14:creationId xmlns:p14="http://schemas.microsoft.com/office/powerpoint/2010/main" val="4282118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5184C-A3A4-4686-8676-A88FC8515719}"/>
              </a:ext>
            </a:extLst>
          </p:cNvPr>
          <p:cNvSpPr>
            <a:spLocks noGrp="1"/>
          </p:cNvSpPr>
          <p:nvPr>
            <p:ph type="title"/>
          </p:nvPr>
        </p:nvSpPr>
        <p:spPr/>
        <p:txBody>
          <a:bodyPr/>
          <a:lstStyle/>
          <a:p>
            <a:pPr algn="ctr"/>
            <a:r>
              <a:rPr lang="en-US" b="1" u="sng" dirty="0">
                <a:latin typeface="+mn-lt"/>
              </a:rPr>
              <a:t>PROBLEM STATEMENT</a:t>
            </a:r>
            <a:endParaRPr lang="en-UM" dirty="0"/>
          </a:p>
        </p:txBody>
      </p:sp>
      <p:sp>
        <p:nvSpPr>
          <p:cNvPr id="3" name="Content Placeholder 2">
            <a:extLst>
              <a:ext uri="{FF2B5EF4-FFF2-40B4-BE49-F238E27FC236}">
                <a16:creationId xmlns:a16="http://schemas.microsoft.com/office/drawing/2014/main" id="{62AEE9C3-85FB-458B-871C-8088472D8872}"/>
              </a:ext>
            </a:extLst>
          </p:cNvPr>
          <p:cNvSpPr>
            <a:spLocks noGrp="1"/>
          </p:cNvSpPr>
          <p:nvPr>
            <p:ph idx="1"/>
          </p:nvPr>
        </p:nvSpPr>
        <p:spPr>
          <a:xfrm>
            <a:off x="964810" y="2000178"/>
            <a:ext cx="10515600" cy="4351338"/>
          </a:xfrm>
        </p:spPr>
        <p:txBody>
          <a:bodyPr/>
          <a:lstStyle/>
          <a:p>
            <a:pPr marL="0" indent="0">
              <a:buNone/>
            </a:pPr>
            <a:r>
              <a:rPr lang="en-IN" dirty="0"/>
              <a:t>We want to connect phone lines to a company, but laying down cable is expensive and time consuming. How can we minimize the amount of wire we must install and what is the best procedure to lay the wire so that the time consumption is less ?</a:t>
            </a:r>
            <a:endParaRPr lang="en-UM" dirty="0"/>
          </a:p>
        </p:txBody>
      </p:sp>
    </p:spTree>
    <p:extLst>
      <p:ext uri="{BB962C8B-B14F-4D97-AF65-F5344CB8AC3E}">
        <p14:creationId xmlns:p14="http://schemas.microsoft.com/office/powerpoint/2010/main" val="3415271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3A76D-308B-414C-919F-5C26673F9D71}"/>
              </a:ext>
            </a:extLst>
          </p:cNvPr>
          <p:cNvSpPr>
            <a:spLocks noGrp="1"/>
          </p:cNvSpPr>
          <p:nvPr>
            <p:ph type="title"/>
          </p:nvPr>
        </p:nvSpPr>
        <p:spPr>
          <a:xfrm>
            <a:off x="838199" y="262489"/>
            <a:ext cx="10515600" cy="717226"/>
          </a:xfrm>
        </p:spPr>
        <p:txBody>
          <a:bodyPr/>
          <a:lstStyle/>
          <a:p>
            <a:pPr algn="ctr"/>
            <a:r>
              <a:rPr lang="en-US" b="1" u="sng" dirty="0">
                <a:latin typeface="+mn-lt"/>
              </a:rPr>
              <a:t>INTRODUCTION</a:t>
            </a:r>
            <a:endParaRPr lang="en-IN" b="1" u="sng" dirty="0">
              <a:latin typeface="+mn-lt"/>
            </a:endParaRPr>
          </a:p>
        </p:txBody>
      </p:sp>
      <p:sp>
        <p:nvSpPr>
          <p:cNvPr id="3" name="Content Placeholder 2">
            <a:extLst>
              <a:ext uri="{FF2B5EF4-FFF2-40B4-BE49-F238E27FC236}">
                <a16:creationId xmlns:a16="http://schemas.microsoft.com/office/drawing/2014/main" id="{3698E033-461F-4FFA-9286-B94530264709}"/>
              </a:ext>
            </a:extLst>
          </p:cNvPr>
          <p:cNvSpPr>
            <a:spLocks noGrp="1"/>
          </p:cNvSpPr>
          <p:nvPr>
            <p:ph idx="1"/>
          </p:nvPr>
        </p:nvSpPr>
        <p:spPr>
          <a:xfrm>
            <a:off x="295420" y="1486152"/>
            <a:ext cx="11601157" cy="5878285"/>
          </a:xfrm>
        </p:spPr>
        <p:txBody>
          <a:bodyPr>
            <a:noAutofit/>
          </a:bodyPr>
          <a:lstStyle/>
          <a:p>
            <a:pPr>
              <a:lnSpc>
                <a:spcPct val="100000"/>
              </a:lnSpc>
            </a:pPr>
            <a:r>
              <a:rPr lang="en-US" sz="2300" dirty="0"/>
              <a:t>In  the  present  scenario  an  algorithm  and  data  structure  play  a  significant  role for  the  implementation  and  design  of  any  software. An  Algorithm  is  a  finite  sequential  set  of  instructions  which,  if  followed,  accomplish  a  particular  task  or a  set  of  tasks  in  a  finite  time.</a:t>
            </a:r>
          </a:p>
          <a:p>
            <a:r>
              <a:rPr lang="en-US" sz="2300" dirty="0"/>
              <a:t>The  complexity  of  an  Algorithm  is  a  function g(n)  that  gives  the  upper  bound  of the  number  of  operations  performed  by  an  algorithm  when  the  input  size  is  n. Complexity  are  divided  in  two  ways: Time and space complexity. In  case  of  algorithm  minimum  spanning  tree  is used  to  find  the  minimum  cost. For example:</a:t>
            </a:r>
          </a:p>
          <a:p>
            <a:pPr marL="0" indent="0">
              <a:buNone/>
            </a:pPr>
            <a:r>
              <a:rPr lang="en-US" sz="2300" dirty="0"/>
              <a:t>   Suppose you want to apply a set of houses with:</a:t>
            </a:r>
          </a:p>
          <a:p>
            <a:pPr marL="0" indent="0">
              <a:buNone/>
            </a:pPr>
            <a:r>
              <a:rPr lang="en-US" sz="2300" dirty="0"/>
              <a:t>   Electric Power, Water ,Telephone lines or Sewage lines </a:t>
            </a:r>
          </a:p>
          <a:p>
            <a:pPr marL="0" indent="0">
              <a:buNone/>
            </a:pPr>
            <a:r>
              <a:rPr lang="en-US" sz="2300" dirty="0"/>
              <a:t>   To reduce cost, you can connect houses with minimum cost spanning trees.</a:t>
            </a:r>
            <a:endParaRPr lang="en-IN" sz="2300" dirty="0"/>
          </a:p>
          <a:p>
            <a:endParaRPr lang="en-IN" sz="2300" dirty="0"/>
          </a:p>
        </p:txBody>
      </p:sp>
    </p:spTree>
    <p:extLst>
      <p:ext uri="{BB962C8B-B14F-4D97-AF65-F5344CB8AC3E}">
        <p14:creationId xmlns:p14="http://schemas.microsoft.com/office/powerpoint/2010/main" val="1460360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DCEE0D-DFC0-41E4-9705-80837D17ADA6}"/>
              </a:ext>
            </a:extLst>
          </p:cNvPr>
          <p:cNvSpPr>
            <a:spLocks noGrp="1"/>
          </p:cNvSpPr>
          <p:nvPr>
            <p:ph idx="1"/>
          </p:nvPr>
        </p:nvSpPr>
        <p:spPr>
          <a:xfrm>
            <a:off x="552743" y="211016"/>
            <a:ext cx="11086514" cy="5797135"/>
          </a:xfrm>
        </p:spPr>
        <p:txBody>
          <a:bodyPr>
            <a:normAutofit/>
          </a:bodyPr>
          <a:lstStyle/>
          <a:p>
            <a:pPr marL="0" indent="0">
              <a:buNone/>
            </a:pPr>
            <a:endParaRPr lang="en-US" sz="2300" dirty="0"/>
          </a:p>
          <a:p>
            <a:pPr marL="0" indent="0">
              <a:buNone/>
            </a:pPr>
            <a:endParaRPr lang="en-US" sz="2300" dirty="0"/>
          </a:p>
          <a:p>
            <a:pPr marL="0" indent="0">
              <a:buNone/>
            </a:pPr>
            <a:endParaRPr lang="en-US" sz="2300" dirty="0"/>
          </a:p>
          <a:p>
            <a:pPr marL="0" indent="0">
              <a:buNone/>
            </a:pPr>
            <a:r>
              <a:rPr lang="en-US" sz="2300" dirty="0"/>
              <a:t>While analyzing an algorithm, we mostly consider time complexity and space complexity. </a:t>
            </a:r>
          </a:p>
          <a:p>
            <a:r>
              <a:rPr lang="en-US" sz="2300" b="1" dirty="0"/>
              <a:t>Time complexity </a:t>
            </a:r>
            <a:r>
              <a:rPr lang="en-US" sz="2300" dirty="0"/>
              <a:t>of an algorithm quantifies the amount of time taken by an algorithm to run as a function of the length of the input.  </a:t>
            </a:r>
          </a:p>
          <a:p>
            <a:r>
              <a:rPr lang="en-US" sz="2300" b="1" dirty="0"/>
              <a:t>Space complexity </a:t>
            </a:r>
            <a:r>
              <a:rPr lang="en-US" sz="2300" dirty="0"/>
              <a:t>of an algorithm quantifies the amount of space or memory taken by an algorithm to run as a function of the length of the input.</a:t>
            </a:r>
          </a:p>
          <a:p>
            <a:pPr marL="0" indent="0">
              <a:buNone/>
            </a:pPr>
            <a:r>
              <a:rPr lang="en-US" sz="2300" dirty="0"/>
              <a:t>Time and space complexity depends on lots of things like hardware, operating system, processors, etc. However, we don't consider any of these factors while analyzing the algorithm. We will only consider the execution time of an algorithm.</a:t>
            </a:r>
            <a:endParaRPr lang="en-IN" sz="2300" dirty="0"/>
          </a:p>
        </p:txBody>
      </p:sp>
    </p:spTree>
    <p:extLst>
      <p:ext uri="{BB962C8B-B14F-4D97-AF65-F5344CB8AC3E}">
        <p14:creationId xmlns:p14="http://schemas.microsoft.com/office/powerpoint/2010/main" val="3972619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FEF21C5-0ED3-463F-9743-1AAF1C180C7F}"/>
              </a:ext>
            </a:extLst>
          </p:cNvPr>
          <p:cNvSpPr/>
          <p:nvPr/>
        </p:nvSpPr>
        <p:spPr>
          <a:xfrm>
            <a:off x="288387" y="196948"/>
            <a:ext cx="11615225" cy="6093976"/>
          </a:xfrm>
          <a:prstGeom prst="rect">
            <a:avLst/>
          </a:prstGeom>
        </p:spPr>
        <p:txBody>
          <a:bodyPr wrap="square">
            <a:spAutoFit/>
          </a:bodyPr>
          <a:lstStyle/>
          <a:p>
            <a:pPr algn="ctr"/>
            <a:r>
              <a:rPr lang="en-IN" sz="4400" b="1" u="sng" dirty="0"/>
              <a:t>MINIMUM SPANNING TREE</a:t>
            </a:r>
          </a:p>
          <a:p>
            <a:endParaRPr lang="en-IN" sz="2400" b="1" u="sng" dirty="0"/>
          </a:p>
          <a:p>
            <a:r>
              <a:rPr lang="en-IN" sz="2300" b="1" u="sng" dirty="0"/>
              <a:t>Prim’s Minimum Spanning Tree</a:t>
            </a:r>
            <a:r>
              <a:rPr lang="en-IN" sz="2300" dirty="0"/>
              <a:t>: It starts with an empty spanning tree. Prim's algorithm is a greedy algorithm that finds a minimum spanning tree for a weighted undirected graph. This means it finds a subset of the edges that forms a tree that includes every vertex, where the total weight of all the edges in the tree is minimized. The algorithm operates by building this tree one vertex at a time, from an arbitrary starting vertex, at each step adding the cheapest possible connection from the tree to another vertex.</a:t>
            </a:r>
          </a:p>
          <a:p>
            <a:endParaRPr lang="en-IN" sz="2300" dirty="0"/>
          </a:p>
          <a:p>
            <a:r>
              <a:rPr lang="en-IN" sz="2300" b="1" u="sng" dirty="0"/>
              <a:t>Kruskal Minimum Spanning Tree</a:t>
            </a:r>
            <a:r>
              <a:rPr lang="en-IN" sz="2300" dirty="0"/>
              <a:t>: Kruskal's algorithm finds a minimum spanning forest of an undirected edge-weighted graph. If the graph is connected, it finds a minimum spanning tree. (A minimum spanning tree of a connected graph is a subset of the edges that forms a tree that includes every vertex, where the sum of the weights of all the edges in the tree is minimized. For a disconnected graph, a minimum spanning forest is composed of a minimum spanning tree for each connected component.) It is a greedy algorithm in graph theory as in each step it adds the next lowest-weight edge that will not form a cycle to the minimum spanning forest.</a:t>
            </a:r>
          </a:p>
        </p:txBody>
      </p:sp>
    </p:spTree>
    <p:extLst>
      <p:ext uri="{BB962C8B-B14F-4D97-AF65-F5344CB8AC3E}">
        <p14:creationId xmlns:p14="http://schemas.microsoft.com/office/powerpoint/2010/main" val="1248721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63B7E-899B-44F2-97AE-F85A57EBB7C8}"/>
              </a:ext>
            </a:extLst>
          </p:cNvPr>
          <p:cNvSpPr>
            <a:spLocks noGrp="1"/>
          </p:cNvSpPr>
          <p:nvPr>
            <p:ph type="title"/>
          </p:nvPr>
        </p:nvSpPr>
        <p:spPr>
          <a:xfrm>
            <a:off x="2709789" y="18255"/>
            <a:ext cx="6772422" cy="1325563"/>
          </a:xfrm>
        </p:spPr>
        <p:txBody>
          <a:bodyPr/>
          <a:lstStyle/>
          <a:p>
            <a:r>
              <a:rPr lang="en-US" sz="4400" b="1" u="sng" dirty="0">
                <a:latin typeface="+mn-lt"/>
              </a:rPr>
              <a:t>SPARSE AND DENSE GRAPH</a:t>
            </a:r>
            <a:endParaRPr lang="en-IN" dirty="0">
              <a:latin typeface="+mn-lt"/>
            </a:endParaRPr>
          </a:p>
        </p:txBody>
      </p:sp>
      <p:sp>
        <p:nvSpPr>
          <p:cNvPr id="3" name="Content Placeholder 2">
            <a:extLst>
              <a:ext uri="{FF2B5EF4-FFF2-40B4-BE49-F238E27FC236}">
                <a16:creationId xmlns:a16="http://schemas.microsoft.com/office/drawing/2014/main" id="{157C4A9E-FB7A-4D31-B4C1-842F92538EE2}"/>
              </a:ext>
            </a:extLst>
          </p:cNvPr>
          <p:cNvSpPr>
            <a:spLocks noGrp="1"/>
          </p:cNvSpPr>
          <p:nvPr>
            <p:ph idx="1"/>
          </p:nvPr>
        </p:nvSpPr>
        <p:spPr>
          <a:xfrm>
            <a:off x="838200" y="1825625"/>
            <a:ext cx="10515600" cy="5014120"/>
          </a:xfrm>
        </p:spPr>
        <p:txBody>
          <a:bodyPr>
            <a:normAutofit/>
          </a:bodyPr>
          <a:lstStyle/>
          <a:p>
            <a:r>
              <a:rPr lang="en-US" sz="2300" b="1" i="0" dirty="0">
                <a:solidFill>
                  <a:srgbClr val="202124"/>
                </a:solidFill>
                <a:effectLst/>
              </a:rPr>
              <a:t>Sparse graph</a:t>
            </a:r>
            <a:r>
              <a:rPr lang="en-US" sz="2300" b="0" i="0" dirty="0">
                <a:solidFill>
                  <a:srgbClr val="202124"/>
                </a:solidFill>
                <a:effectLst/>
              </a:rPr>
              <a:t> is a </a:t>
            </a:r>
            <a:r>
              <a:rPr lang="en-US" sz="2300" b="1" i="0" dirty="0">
                <a:solidFill>
                  <a:srgbClr val="202124"/>
                </a:solidFill>
                <a:effectLst/>
              </a:rPr>
              <a:t>graph</a:t>
            </a:r>
            <a:r>
              <a:rPr lang="en-US" sz="2300" b="0" i="0" dirty="0">
                <a:solidFill>
                  <a:srgbClr val="202124"/>
                </a:solidFill>
                <a:effectLst/>
              </a:rPr>
              <a:t> in which the number of edges is close to the minimal number of edges. </a:t>
            </a:r>
            <a:r>
              <a:rPr lang="en-US" sz="2300" b="1" i="0" dirty="0">
                <a:solidFill>
                  <a:srgbClr val="202124"/>
                </a:solidFill>
                <a:effectLst/>
              </a:rPr>
              <a:t>Sparse graph</a:t>
            </a:r>
            <a:r>
              <a:rPr lang="en-US" sz="2300" b="0" i="0" dirty="0">
                <a:solidFill>
                  <a:srgbClr val="202124"/>
                </a:solidFill>
                <a:effectLst/>
              </a:rPr>
              <a:t> can be a disconnected </a:t>
            </a:r>
            <a:r>
              <a:rPr lang="en-US" sz="2300" b="1" i="0" dirty="0">
                <a:solidFill>
                  <a:srgbClr val="202124"/>
                </a:solidFill>
                <a:effectLst/>
              </a:rPr>
              <a:t>graph</a:t>
            </a:r>
            <a:r>
              <a:rPr lang="en-US" sz="2300" b="0" i="0" dirty="0">
                <a:solidFill>
                  <a:srgbClr val="202124"/>
                </a:solidFill>
                <a:effectLst/>
              </a:rPr>
              <a:t>.</a:t>
            </a:r>
          </a:p>
          <a:p>
            <a:r>
              <a:rPr lang="en-US" sz="2300" b="1" dirty="0">
                <a:solidFill>
                  <a:srgbClr val="202124"/>
                </a:solidFill>
              </a:rPr>
              <a:t>D</a:t>
            </a:r>
            <a:r>
              <a:rPr lang="en-US" sz="2300" b="1" i="0" dirty="0">
                <a:solidFill>
                  <a:srgbClr val="202124"/>
                </a:solidFill>
                <a:effectLst/>
              </a:rPr>
              <a:t>ense graph</a:t>
            </a:r>
            <a:r>
              <a:rPr lang="en-US" sz="2300" b="0" i="0" dirty="0">
                <a:solidFill>
                  <a:srgbClr val="202124"/>
                </a:solidFill>
                <a:effectLst/>
              </a:rPr>
              <a:t> is a </a:t>
            </a:r>
            <a:r>
              <a:rPr lang="en-US" sz="2300" b="1" i="0" dirty="0">
                <a:solidFill>
                  <a:srgbClr val="202124"/>
                </a:solidFill>
                <a:effectLst/>
              </a:rPr>
              <a:t>graph</a:t>
            </a:r>
            <a:r>
              <a:rPr lang="en-US" sz="2300" b="0" i="0" dirty="0">
                <a:solidFill>
                  <a:srgbClr val="202124"/>
                </a:solidFill>
                <a:effectLst/>
              </a:rPr>
              <a:t> in which the number of edges is close to the maximal number of edges.</a:t>
            </a:r>
            <a:endParaRPr lang="en-IN" sz="2300" dirty="0"/>
          </a:p>
        </p:txBody>
      </p:sp>
      <p:pic>
        <p:nvPicPr>
          <p:cNvPr id="5" name="Picture 4">
            <a:extLst>
              <a:ext uri="{FF2B5EF4-FFF2-40B4-BE49-F238E27FC236}">
                <a16:creationId xmlns:a16="http://schemas.microsoft.com/office/drawing/2014/main" id="{3E93ECC8-E53D-45A3-970E-185065098DFB}"/>
              </a:ext>
            </a:extLst>
          </p:cNvPr>
          <p:cNvPicPr>
            <a:picLocks noChangeAspect="1"/>
          </p:cNvPicPr>
          <p:nvPr/>
        </p:nvPicPr>
        <p:blipFill rotWithShape="1">
          <a:blip r:embed="rId2"/>
          <a:srcRect l="50000" t="30349" r="25462" b="45639"/>
          <a:stretch/>
        </p:blipFill>
        <p:spPr>
          <a:xfrm>
            <a:off x="2526910" y="3429000"/>
            <a:ext cx="6251330" cy="3229770"/>
          </a:xfrm>
          <a:prstGeom prst="rect">
            <a:avLst/>
          </a:prstGeom>
        </p:spPr>
      </p:pic>
    </p:spTree>
    <p:extLst>
      <p:ext uri="{BB962C8B-B14F-4D97-AF65-F5344CB8AC3E}">
        <p14:creationId xmlns:p14="http://schemas.microsoft.com/office/powerpoint/2010/main" val="12617272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1797</TotalTime>
  <Words>1570</Words>
  <Application>Microsoft Office PowerPoint</Application>
  <PresentationFormat>Widescreen</PresentationFormat>
  <Paragraphs>123</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Arial</vt:lpstr>
      <vt:lpstr>Calibri</vt:lpstr>
      <vt:lpstr>Calibri Light</vt:lpstr>
      <vt:lpstr>Cambria Math</vt:lpstr>
      <vt:lpstr>Times New Roman</vt:lpstr>
      <vt:lpstr>Wingdings</vt:lpstr>
      <vt:lpstr>Office Theme</vt:lpstr>
      <vt:lpstr>PowerPoint Presentation</vt:lpstr>
      <vt:lpstr>PowerPoint Presentation</vt:lpstr>
      <vt:lpstr>OVERVIEW</vt:lpstr>
      <vt:lpstr> CABLE LAYING PROBLEM ANALYSIS</vt:lpstr>
      <vt:lpstr>PROBLEM STATEMENT</vt:lpstr>
      <vt:lpstr>INTRODUCTION</vt:lpstr>
      <vt:lpstr>PowerPoint Presentation</vt:lpstr>
      <vt:lpstr>PowerPoint Presentation</vt:lpstr>
      <vt:lpstr>SPARSE AND DENSE GRAPH</vt:lpstr>
      <vt:lpstr>     DIFFRENCE BETWEEN PRIM’S AND KRUSKAL ALGORITHMS</vt:lpstr>
      <vt:lpstr> LITERATURE REVIEW</vt:lpstr>
      <vt:lpstr>OBJECTIVE</vt:lpstr>
      <vt:lpstr>WORKING PRIM’S ALGORITHM</vt:lpstr>
      <vt:lpstr>PowerPoint Presentation</vt:lpstr>
      <vt:lpstr>CODE SNIPPET OF PRIMS ALGORITHM</vt:lpstr>
      <vt:lpstr>OUTPUT FOR SPARSE GRAPH</vt:lpstr>
      <vt:lpstr>PowerPoint Presentation</vt:lpstr>
      <vt:lpstr>OUTPUT FOR DENSE GRAPH</vt:lpstr>
      <vt:lpstr>WORKING KRUSKAL ALGORITHM</vt:lpstr>
      <vt:lpstr>PowerPoint Presentation</vt:lpstr>
      <vt:lpstr>CODE SNIPPET OF KRUSKAL’S ALGORITHM</vt:lpstr>
      <vt:lpstr>PowerPoint Presentation</vt:lpstr>
      <vt:lpstr>OUTPUT FOR SPARSE GRAPH</vt:lpstr>
      <vt:lpstr>PowerPoint Presentation</vt:lpstr>
      <vt:lpstr>OUTPUT FOR DENSE GRAPH</vt:lpstr>
      <vt:lpstr>PowerPoint Presentation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USER</dc:creator>
  <cp:lastModifiedBy>ansh payal</cp:lastModifiedBy>
  <cp:revision>63</cp:revision>
  <dcterms:created xsi:type="dcterms:W3CDTF">2020-10-15T02:21:07Z</dcterms:created>
  <dcterms:modified xsi:type="dcterms:W3CDTF">2020-12-11T05:02:52Z</dcterms:modified>
</cp:coreProperties>
</file>

<file path=docProps/thumbnail.jpeg>
</file>